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700" autoAdjust="0"/>
  </p:normalViewPr>
  <p:slideViewPr>
    <p:cSldViewPr>
      <p:cViewPr varScale="1">
        <p:scale>
          <a:sx n="70" d="100"/>
          <a:sy n="70" d="100"/>
        </p:scale>
        <p:origin x="-8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A1A4D-0789-4581-9D8B-0159FE203D3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84F3F-68B2-4244-B208-C5ED02172A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187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84F3F-68B2-4244-B208-C5ED02172A1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022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B38C-5073-4DB3-8794-7A43675AE23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8BDE-BB24-45F3-93CE-85CAE5C00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075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B38C-5073-4DB3-8794-7A43675AE23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8BDE-BB24-45F3-93CE-85CAE5C00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54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B38C-5073-4DB3-8794-7A43675AE23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8BDE-BB24-45F3-93CE-85CAE5C00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83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B38C-5073-4DB3-8794-7A43675AE23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8BDE-BB24-45F3-93CE-85CAE5C00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020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B38C-5073-4DB3-8794-7A43675AE23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8BDE-BB24-45F3-93CE-85CAE5C00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237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B38C-5073-4DB3-8794-7A43675AE23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8BDE-BB24-45F3-93CE-85CAE5C00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317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B38C-5073-4DB3-8794-7A43675AE23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8BDE-BB24-45F3-93CE-85CAE5C00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79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B38C-5073-4DB3-8794-7A43675AE23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8BDE-BB24-45F3-93CE-85CAE5C00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75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B38C-5073-4DB3-8794-7A43675AE23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8BDE-BB24-45F3-93CE-85CAE5C00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94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B38C-5073-4DB3-8794-7A43675AE23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8BDE-BB24-45F3-93CE-85CAE5C00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13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B38C-5073-4DB3-8794-7A43675AE23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8BDE-BB24-45F3-93CE-85CAE5C00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59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2B38C-5073-4DB3-8794-7A43675AE23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18BDE-BB24-45F3-93CE-85CAE5C00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13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7560840" cy="3240360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MA" sz="6600" b="1" dirty="0" smtClean="0">
                <a:solidFill>
                  <a:schemeClr val="bg1"/>
                </a:solidFill>
              </a:rPr>
              <a:t>طبائع الشخصية في الأبراج</a:t>
            </a:r>
            <a:r>
              <a:rPr lang="fr-FR" sz="6600" b="1" dirty="0" smtClean="0">
                <a:solidFill>
                  <a:schemeClr val="bg1"/>
                </a:solidFill>
              </a:rPr>
              <a:t/>
            </a:r>
            <a:br>
              <a:rPr lang="fr-FR" sz="6600" b="1" dirty="0" smtClean="0">
                <a:solidFill>
                  <a:schemeClr val="bg1"/>
                </a:solidFill>
              </a:rPr>
            </a:br>
            <a:r>
              <a:rPr lang="fr-FR" sz="6000" b="1" dirty="0" smtClean="0">
                <a:solidFill>
                  <a:schemeClr val="bg1"/>
                </a:solidFill>
                <a:latin typeface="Algerian" panose="04020705040A02060702" pitchFamily="82" charset="0"/>
              </a:rPr>
              <a:t>ASTROLOGIE</a:t>
            </a:r>
            <a:endParaRPr lang="fr-FR" sz="6000" b="1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33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060888"/>
              </p:ext>
            </p:extLst>
          </p:nvPr>
        </p:nvGraphicFramePr>
        <p:xfrm>
          <a:off x="683570" y="476672"/>
          <a:ext cx="8136901" cy="5215310"/>
        </p:xfrm>
        <a:graphic>
          <a:graphicData uri="http://schemas.openxmlformats.org/drawingml/2006/table">
            <a:tbl>
              <a:tblPr firstRow="1" firstCol="1" bandRow="1"/>
              <a:tblGrid>
                <a:gridCol w="792086"/>
                <a:gridCol w="792088"/>
                <a:gridCol w="642312"/>
                <a:gridCol w="684467"/>
                <a:gridCol w="684467"/>
                <a:gridCol w="684467"/>
                <a:gridCol w="684467"/>
                <a:gridCol w="684467"/>
                <a:gridCol w="684467"/>
                <a:gridCol w="841817"/>
                <a:gridCol w="961796"/>
              </a:tblGrid>
              <a:tr h="52153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5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53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500" b="1" dirty="0">
                          <a:ln cmpd="dbl"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000" dirty="0">
                        <a:ln cmpd="dbl">
                          <a:solidFill>
                            <a:sysClr val="windowText" lastClr="000000"/>
                          </a:solidFill>
                        </a:ln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2153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53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5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2153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53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5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2153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53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21531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531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46" marR="63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7092280" y="476672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/>
              <a:t>ا</a:t>
            </a:r>
            <a:endParaRPr lang="fr-FR" sz="32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6300192" y="479037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/>
              <a:t>ب</a:t>
            </a:r>
            <a:endParaRPr lang="fr-FR" sz="32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5652120" y="40466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ج</a:t>
            </a:r>
            <a:endParaRPr lang="fr-FR" sz="32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5004048" y="479037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د</a:t>
            </a:r>
            <a:endParaRPr lang="fr-FR" sz="32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4211960" y="506746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هـ</a:t>
            </a:r>
            <a:endParaRPr lang="fr-FR" sz="32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3563888" y="48140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و</a:t>
            </a:r>
            <a:endParaRPr lang="fr-FR" sz="32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2915816" y="495256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ز</a:t>
            </a:r>
            <a:endParaRPr lang="fr-FR" sz="32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2123728" y="395953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ح</a:t>
            </a:r>
            <a:endParaRPr lang="fr-FR" sz="32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1517103" y="506746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ط</a:t>
            </a:r>
            <a:endParaRPr lang="fr-FR" sz="32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7092280" y="1016111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1</a:t>
            </a:r>
            <a:endParaRPr lang="fr-FR" sz="3200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6372200" y="98452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2</a:t>
            </a:r>
            <a:endParaRPr lang="fr-FR" sz="32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5652120" y="1022211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/>
              <a:t>3</a:t>
            </a:r>
            <a:endParaRPr lang="fr-FR" sz="32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5004048" y="101209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4</a:t>
            </a:r>
            <a:endParaRPr lang="fr-FR" sz="32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4285723" y="1029966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5</a:t>
            </a:r>
            <a:endParaRPr lang="fr-FR" sz="32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3637651" y="101209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6</a:t>
            </a:r>
            <a:endParaRPr lang="fr-FR" sz="32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2915816" y="99989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7</a:t>
            </a:r>
            <a:endParaRPr lang="fr-FR" sz="32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2267744" y="999891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8</a:t>
            </a:r>
            <a:endParaRPr lang="fr-FR" sz="32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1549508" y="98452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9</a:t>
            </a:r>
            <a:endParaRPr lang="fr-FR" sz="32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7052472" y="1433046"/>
            <a:ext cx="831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/>
              <a:t>ي</a:t>
            </a:r>
            <a:endParaRPr lang="fr-FR" sz="32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6285090" y="1522793"/>
            <a:ext cx="767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ك</a:t>
            </a:r>
            <a:endParaRPr lang="fr-FR" sz="32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5652120" y="1536647"/>
            <a:ext cx="739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ل</a:t>
            </a:r>
            <a:endParaRPr lang="fr-FR" sz="32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4899190" y="1522792"/>
            <a:ext cx="831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م</a:t>
            </a:r>
            <a:endParaRPr lang="fr-FR" sz="32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4193811" y="1536647"/>
            <a:ext cx="831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ن</a:t>
            </a:r>
            <a:endParaRPr lang="fr-FR" sz="3200" b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3496211" y="1522791"/>
            <a:ext cx="831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س</a:t>
            </a:r>
            <a:endParaRPr lang="fr-FR" sz="3200" b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2847052" y="1484784"/>
            <a:ext cx="831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ع</a:t>
            </a:r>
            <a:endParaRPr lang="fr-FR" sz="3200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2123728" y="1484783"/>
            <a:ext cx="831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ف</a:t>
            </a:r>
            <a:endParaRPr lang="fr-FR" sz="3200" b="1" dirty="0"/>
          </a:p>
        </p:txBody>
      </p:sp>
      <p:sp>
        <p:nvSpPr>
          <p:cNvPr id="40" name="ZoneTexte 39"/>
          <p:cNvSpPr txBox="1"/>
          <p:nvPr/>
        </p:nvSpPr>
        <p:spPr>
          <a:xfrm>
            <a:off x="1466889" y="1493696"/>
            <a:ext cx="831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ص</a:t>
            </a:r>
            <a:endParaRPr lang="fr-FR" sz="3200" b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7020272" y="2021609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10</a:t>
            </a:r>
            <a:endParaRPr lang="fr-FR" sz="3200" b="1" dirty="0"/>
          </a:p>
        </p:txBody>
      </p:sp>
      <p:sp>
        <p:nvSpPr>
          <p:cNvPr id="42" name="ZoneTexte 41"/>
          <p:cNvSpPr txBox="1"/>
          <p:nvPr/>
        </p:nvSpPr>
        <p:spPr>
          <a:xfrm>
            <a:off x="6300192" y="2021609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20</a:t>
            </a:r>
            <a:endParaRPr lang="fr-FR" sz="3200" b="1" dirty="0"/>
          </a:p>
        </p:txBody>
      </p:sp>
      <p:sp>
        <p:nvSpPr>
          <p:cNvPr id="43" name="ZoneTexte 42"/>
          <p:cNvSpPr txBox="1"/>
          <p:nvPr/>
        </p:nvSpPr>
        <p:spPr>
          <a:xfrm>
            <a:off x="5679714" y="202160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30</a:t>
            </a:r>
            <a:endParaRPr lang="fr-FR" sz="3200" b="1" dirty="0"/>
          </a:p>
        </p:txBody>
      </p:sp>
      <p:sp>
        <p:nvSpPr>
          <p:cNvPr id="44" name="ZoneTexte 43"/>
          <p:cNvSpPr txBox="1"/>
          <p:nvPr/>
        </p:nvSpPr>
        <p:spPr>
          <a:xfrm>
            <a:off x="4985498" y="2021607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40</a:t>
            </a:r>
            <a:endParaRPr lang="fr-FR" sz="3200" b="1" dirty="0"/>
          </a:p>
        </p:txBody>
      </p:sp>
      <p:sp>
        <p:nvSpPr>
          <p:cNvPr id="45" name="ZoneTexte 44"/>
          <p:cNvSpPr txBox="1"/>
          <p:nvPr/>
        </p:nvSpPr>
        <p:spPr>
          <a:xfrm>
            <a:off x="4285723" y="2025397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50</a:t>
            </a:r>
            <a:endParaRPr lang="fr-FR" sz="3200" b="1" dirty="0"/>
          </a:p>
        </p:txBody>
      </p:sp>
      <p:sp>
        <p:nvSpPr>
          <p:cNvPr id="46" name="ZoneTexte 45"/>
          <p:cNvSpPr txBox="1"/>
          <p:nvPr/>
        </p:nvSpPr>
        <p:spPr>
          <a:xfrm>
            <a:off x="3588123" y="2029185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60</a:t>
            </a:r>
            <a:endParaRPr lang="fr-FR" sz="3200" b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2938964" y="2017821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70</a:t>
            </a:r>
            <a:endParaRPr lang="fr-FR" sz="3200" b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2267744" y="202529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80</a:t>
            </a:r>
            <a:endParaRPr lang="fr-FR" sz="3200" b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1549508" y="201782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90</a:t>
            </a:r>
            <a:endParaRPr lang="fr-FR" sz="3200" b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7020272" y="2492896"/>
            <a:ext cx="831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ق</a:t>
            </a:r>
            <a:endParaRPr lang="fr-FR" sz="3200" b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6220576" y="2492896"/>
            <a:ext cx="831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ر</a:t>
            </a:r>
            <a:endParaRPr lang="fr-FR" sz="3200" b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5583241" y="2501808"/>
            <a:ext cx="831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ش</a:t>
            </a:r>
            <a:endParaRPr lang="fr-FR" sz="3200" b="1" dirty="0"/>
          </a:p>
        </p:txBody>
      </p:sp>
      <p:sp>
        <p:nvSpPr>
          <p:cNvPr id="54" name="ZoneTexte 53"/>
          <p:cNvSpPr txBox="1"/>
          <p:nvPr/>
        </p:nvSpPr>
        <p:spPr>
          <a:xfrm>
            <a:off x="4847818" y="2501808"/>
            <a:ext cx="831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ت</a:t>
            </a:r>
            <a:endParaRPr lang="fr-FR" sz="3200" b="1" dirty="0"/>
          </a:p>
        </p:txBody>
      </p:sp>
      <p:sp>
        <p:nvSpPr>
          <p:cNvPr id="55" name="ZoneTexte 54"/>
          <p:cNvSpPr txBox="1"/>
          <p:nvPr/>
        </p:nvSpPr>
        <p:spPr>
          <a:xfrm>
            <a:off x="4212468" y="2501808"/>
            <a:ext cx="831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ث</a:t>
            </a:r>
            <a:endParaRPr lang="fr-FR" sz="3200" b="1" dirty="0"/>
          </a:p>
        </p:txBody>
      </p:sp>
      <p:sp>
        <p:nvSpPr>
          <p:cNvPr id="56" name="ZoneTexte 55"/>
          <p:cNvSpPr txBox="1"/>
          <p:nvPr/>
        </p:nvSpPr>
        <p:spPr>
          <a:xfrm>
            <a:off x="3508978" y="2538428"/>
            <a:ext cx="831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خ</a:t>
            </a:r>
            <a:endParaRPr lang="fr-FR" sz="3200" b="1" dirty="0"/>
          </a:p>
        </p:txBody>
      </p:sp>
      <p:sp>
        <p:nvSpPr>
          <p:cNvPr id="57" name="ZoneTexte 56"/>
          <p:cNvSpPr txBox="1"/>
          <p:nvPr/>
        </p:nvSpPr>
        <p:spPr>
          <a:xfrm>
            <a:off x="2847052" y="2543659"/>
            <a:ext cx="831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ذ</a:t>
            </a:r>
            <a:endParaRPr lang="fr-FR" sz="3200" b="1" dirty="0"/>
          </a:p>
        </p:txBody>
      </p:sp>
      <p:sp>
        <p:nvSpPr>
          <p:cNvPr id="58" name="ZoneTexte 57"/>
          <p:cNvSpPr txBox="1"/>
          <p:nvPr/>
        </p:nvSpPr>
        <p:spPr>
          <a:xfrm>
            <a:off x="2197580" y="2492896"/>
            <a:ext cx="758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ض</a:t>
            </a:r>
            <a:endParaRPr lang="fr-FR" sz="3200" b="1" dirty="0"/>
          </a:p>
        </p:txBody>
      </p:sp>
      <p:sp>
        <p:nvSpPr>
          <p:cNvPr id="59" name="ZoneTexte 58"/>
          <p:cNvSpPr txBox="1"/>
          <p:nvPr/>
        </p:nvSpPr>
        <p:spPr>
          <a:xfrm>
            <a:off x="1466889" y="2492896"/>
            <a:ext cx="831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ظ</a:t>
            </a:r>
            <a:endParaRPr lang="fr-FR" sz="3200" b="1" dirty="0"/>
          </a:p>
        </p:txBody>
      </p:sp>
      <p:sp>
        <p:nvSpPr>
          <p:cNvPr id="60" name="ZoneTexte 59"/>
          <p:cNvSpPr txBox="1"/>
          <p:nvPr/>
        </p:nvSpPr>
        <p:spPr>
          <a:xfrm>
            <a:off x="7020272" y="3065546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100</a:t>
            </a:r>
            <a:endParaRPr lang="fr-FR" sz="2800" b="1" dirty="0"/>
          </a:p>
        </p:txBody>
      </p:sp>
      <p:sp>
        <p:nvSpPr>
          <p:cNvPr id="61" name="ZoneTexte 60"/>
          <p:cNvSpPr txBox="1"/>
          <p:nvPr/>
        </p:nvSpPr>
        <p:spPr>
          <a:xfrm>
            <a:off x="6285090" y="303476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200</a:t>
            </a:r>
            <a:endParaRPr lang="fr-FR" sz="2800" b="1" dirty="0"/>
          </a:p>
        </p:txBody>
      </p:sp>
      <p:sp>
        <p:nvSpPr>
          <p:cNvPr id="62" name="ZoneTexte 61"/>
          <p:cNvSpPr txBox="1"/>
          <p:nvPr/>
        </p:nvSpPr>
        <p:spPr>
          <a:xfrm>
            <a:off x="5622273" y="3062916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300</a:t>
            </a:r>
            <a:endParaRPr lang="fr-FR" sz="2800" b="1" dirty="0"/>
          </a:p>
        </p:txBody>
      </p:sp>
      <p:sp>
        <p:nvSpPr>
          <p:cNvPr id="63" name="ZoneTexte 62"/>
          <p:cNvSpPr txBox="1"/>
          <p:nvPr/>
        </p:nvSpPr>
        <p:spPr>
          <a:xfrm>
            <a:off x="4913490" y="3077671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400</a:t>
            </a:r>
            <a:endParaRPr lang="fr-FR" sz="2800" b="1" dirty="0"/>
          </a:p>
        </p:txBody>
      </p:sp>
      <p:sp>
        <p:nvSpPr>
          <p:cNvPr id="64" name="ZoneTexte 63"/>
          <p:cNvSpPr txBox="1"/>
          <p:nvPr/>
        </p:nvSpPr>
        <p:spPr>
          <a:xfrm>
            <a:off x="4193812" y="3049796"/>
            <a:ext cx="850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/>
              <a:t>5</a:t>
            </a:r>
            <a:r>
              <a:rPr lang="ar-MA" sz="2800" b="1" dirty="0" smtClean="0"/>
              <a:t>00</a:t>
            </a:r>
            <a:endParaRPr lang="fr-FR" sz="2800" b="1" dirty="0"/>
          </a:p>
        </p:txBody>
      </p:sp>
      <p:sp>
        <p:nvSpPr>
          <p:cNvPr id="65" name="ZoneTexte 64"/>
          <p:cNvSpPr txBox="1"/>
          <p:nvPr/>
        </p:nvSpPr>
        <p:spPr>
          <a:xfrm>
            <a:off x="3563888" y="3049796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/>
              <a:t>6</a:t>
            </a:r>
            <a:r>
              <a:rPr lang="ar-MA" sz="2800" b="1" dirty="0" smtClean="0"/>
              <a:t>00</a:t>
            </a:r>
            <a:endParaRPr lang="fr-FR" sz="2800" b="1" dirty="0"/>
          </a:p>
        </p:txBody>
      </p:sp>
      <p:sp>
        <p:nvSpPr>
          <p:cNvPr id="66" name="ZoneTexte 65"/>
          <p:cNvSpPr txBox="1"/>
          <p:nvPr/>
        </p:nvSpPr>
        <p:spPr>
          <a:xfrm>
            <a:off x="2836708" y="3088895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700</a:t>
            </a:r>
            <a:endParaRPr lang="fr-FR" sz="2800" b="1" dirty="0"/>
          </a:p>
        </p:txBody>
      </p:sp>
      <p:sp>
        <p:nvSpPr>
          <p:cNvPr id="67" name="ZoneTexte 66"/>
          <p:cNvSpPr txBox="1"/>
          <p:nvPr/>
        </p:nvSpPr>
        <p:spPr>
          <a:xfrm>
            <a:off x="2166779" y="3049796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800</a:t>
            </a:r>
            <a:endParaRPr lang="fr-FR" sz="2800" b="1" dirty="0"/>
          </a:p>
        </p:txBody>
      </p:sp>
      <p:sp>
        <p:nvSpPr>
          <p:cNvPr id="68" name="ZoneTexte 67"/>
          <p:cNvSpPr txBox="1"/>
          <p:nvPr/>
        </p:nvSpPr>
        <p:spPr>
          <a:xfrm>
            <a:off x="1506697" y="3049796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900</a:t>
            </a:r>
            <a:endParaRPr lang="fr-FR" sz="2800" b="1" dirty="0"/>
          </a:p>
        </p:txBody>
      </p:sp>
      <p:sp>
        <p:nvSpPr>
          <p:cNvPr id="69" name="ZoneTexte 68"/>
          <p:cNvSpPr txBox="1"/>
          <p:nvPr/>
        </p:nvSpPr>
        <p:spPr>
          <a:xfrm>
            <a:off x="7020272" y="3573016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غ</a:t>
            </a:r>
            <a:endParaRPr lang="fr-FR" sz="3200" b="1" dirty="0"/>
          </a:p>
        </p:txBody>
      </p:sp>
      <p:sp>
        <p:nvSpPr>
          <p:cNvPr id="70" name="ZoneTexte 69"/>
          <p:cNvSpPr txBox="1"/>
          <p:nvPr/>
        </p:nvSpPr>
        <p:spPr>
          <a:xfrm>
            <a:off x="7020272" y="4155161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000" b="1" dirty="0" smtClean="0"/>
              <a:t>1000</a:t>
            </a:r>
            <a:endParaRPr lang="fr-FR" sz="2000" b="1" dirty="0"/>
          </a:p>
        </p:txBody>
      </p:sp>
      <p:sp>
        <p:nvSpPr>
          <p:cNvPr id="71" name="ZoneTexte 70"/>
          <p:cNvSpPr txBox="1"/>
          <p:nvPr/>
        </p:nvSpPr>
        <p:spPr>
          <a:xfrm>
            <a:off x="7040176" y="4562884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1</a:t>
            </a:r>
            <a:endParaRPr lang="fr-FR" sz="3200" b="1" dirty="0"/>
          </a:p>
        </p:txBody>
      </p:sp>
      <p:sp>
        <p:nvSpPr>
          <p:cNvPr id="72" name="ZoneTexte 71"/>
          <p:cNvSpPr txBox="1"/>
          <p:nvPr/>
        </p:nvSpPr>
        <p:spPr>
          <a:xfrm>
            <a:off x="6357098" y="4548886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2</a:t>
            </a:r>
            <a:endParaRPr lang="fr-FR" sz="3200" b="1" dirty="0"/>
          </a:p>
        </p:txBody>
      </p:sp>
      <p:sp>
        <p:nvSpPr>
          <p:cNvPr id="73" name="ZoneTexte 72"/>
          <p:cNvSpPr txBox="1"/>
          <p:nvPr/>
        </p:nvSpPr>
        <p:spPr>
          <a:xfrm>
            <a:off x="5669904" y="458033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/>
              <a:t>3</a:t>
            </a:r>
            <a:endParaRPr lang="fr-FR" sz="3200" b="1" dirty="0"/>
          </a:p>
        </p:txBody>
      </p:sp>
      <p:sp>
        <p:nvSpPr>
          <p:cNvPr id="74" name="ZoneTexte 73"/>
          <p:cNvSpPr txBox="1"/>
          <p:nvPr/>
        </p:nvSpPr>
        <p:spPr>
          <a:xfrm>
            <a:off x="4985498" y="458557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/>
              <a:t>4</a:t>
            </a:r>
            <a:endParaRPr lang="fr-FR" sz="3200" b="1" dirty="0"/>
          </a:p>
        </p:txBody>
      </p:sp>
      <p:sp>
        <p:nvSpPr>
          <p:cNvPr id="75" name="ZoneTexte 74"/>
          <p:cNvSpPr txBox="1"/>
          <p:nvPr/>
        </p:nvSpPr>
        <p:spPr>
          <a:xfrm>
            <a:off x="4285723" y="459319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5</a:t>
            </a:r>
            <a:endParaRPr lang="fr-FR" sz="3200" b="1" dirty="0"/>
          </a:p>
        </p:txBody>
      </p:sp>
      <p:sp>
        <p:nvSpPr>
          <p:cNvPr id="76" name="ZoneTexte 75"/>
          <p:cNvSpPr txBox="1"/>
          <p:nvPr/>
        </p:nvSpPr>
        <p:spPr>
          <a:xfrm>
            <a:off x="3637651" y="4548885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6</a:t>
            </a:r>
            <a:endParaRPr lang="fr-FR" sz="3200" b="1" dirty="0"/>
          </a:p>
        </p:txBody>
      </p:sp>
      <p:sp>
        <p:nvSpPr>
          <p:cNvPr id="77" name="ZoneTexte 76"/>
          <p:cNvSpPr txBox="1"/>
          <p:nvPr/>
        </p:nvSpPr>
        <p:spPr>
          <a:xfrm>
            <a:off x="2957175" y="4614516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7</a:t>
            </a:r>
            <a:endParaRPr lang="fr-FR" sz="3200" b="1" dirty="0"/>
          </a:p>
        </p:txBody>
      </p:sp>
      <p:sp>
        <p:nvSpPr>
          <p:cNvPr id="78" name="ZoneTexte 77"/>
          <p:cNvSpPr txBox="1"/>
          <p:nvPr/>
        </p:nvSpPr>
        <p:spPr>
          <a:xfrm>
            <a:off x="2238787" y="459319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8</a:t>
            </a:r>
            <a:endParaRPr lang="fr-FR" sz="3200" b="1" dirty="0"/>
          </a:p>
        </p:txBody>
      </p:sp>
      <p:sp>
        <p:nvSpPr>
          <p:cNvPr id="79" name="ZoneTexte 78"/>
          <p:cNvSpPr txBox="1"/>
          <p:nvPr/>
        </p:nvSpPr>
        <p:spPr>
          <a:xfrm>
            <a:off x="1549508" y="457291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3200" b="1" dirty="0" smtClean="0"/>
              <a:t>9</a:t>
            </a:r>
            <a:endParaRPr lang="fr-FR" sz="3200" b="1" dirty="0"/>
          </a:p>
        </p:txBody>
      </p:sp>
      <p:sp>
        <p:nvSpPr>
          <p:cNvPr id="80" name="ZoneTexte 79"/>
          <p:cNvSpPr txBox="1"/>
          <p:nvPr/>
        </p:nvSpPr>
        <p:spPr>
          <a:xfrm>
            <a:off x="683568" y="4614516"/>
            <a:ext cx="783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400" b="1" dirty="0" smtClean="0"/>
              <a:t>=45</a:t>
            </a:r>
            <a:endParaRPr lang="fr-FR" sz="2400" b="1" dirty="0"/>
          </a:p>
        </p:txBody>
      </p:sp>
      <p:sp>
        <p:nvSpPr>
          <p:cNvPr id="81" name="ZoneTexte 80"/>
          <p:cNvSpPr txBox="1"/>
          <p:nvPr/>
        </p:nvSpPr>
        <p:spPr>
          <a:xfrm>
            <a:off x="723376" y="5177967"/>
            <a:ext cx="783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400" b="1" dirty="0" smtClean="0"/>
              <a:t>=45</a:t>
            </a:r>
            <a:endParaRPr lang="fr-FR" sz="2400" b="1" dirty="0"/>
          </a:p>
        </p:txBody>
      </p:sp>
      <p:sp>
        <p:nvSpPr>
          <p:cNvPr id="83" name="ZoneTexte 82"/>
          <p:cNvSpPr txBox="1"/>
          <p:nvPr/>
        </p:nvSpPr>
        <p:spPr>
          <a:xfrm>
            <a:off x="7884368" y="4671995"/>
            <a:ext cx="927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400" b="1" dirty="0" smtClean="0"/>
              <a:t>+</a:t>
            </a:r>
            <a:endParaRPr lang="fr-FR" sz="2400" b="1" dirty="0"/>
          </a:p>
        </p:txBody>
      </p:sp>
      <p:sp>
        <p:nvSpPr>
          <p:cNvPr id="84" name="ZoneTexte 83"/>
          <p:cNvSpPr txBox="1"/>
          <p:nvPr/>
        </p:nvSpPr>
        <p:spPr>
          <a:xfrm>
            <a:off x="8028384" y="5157499"/>
            <a:ext cx="783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400" b="1" dirty="0" smtClean="0"/>
              <a:t>آ د م</a:t>
            </a:r>
            <a:endParaRPr lang="fr-FR" sz="2400" b="1" dirty="0"/>
          </a:p>
        </p:txBody>
      </p:sp>
      <p:sp>
        <p:nvSpPr>
          <p:cNvPr id="85" name="ZoneTexte 84"/>
          <p:cNvSpPr txBox="1"/>
          <p:nvPr/>
        </p:nvSpPr>
        <p:spPr>
          <a:xfrm>
            <a:off x="7956375" y="3612776"/>
            <a:ext cx="553998" cy="8309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MA" sz="2400" b="1" dirty="0" smtClean="0"/>
              <a:t>الآلاف</a:t>
            </a:r>
            <a:endParaRPr lang="fr-FR" sz="2400" b="1" dirty="0"/>
          </a:p>
        </p:txBody>
      </p:sp>
      <p:sp>
        <p:nvSpPr>
          <p:cNvPr id="86" name="ZoneTexte 85"/>
          <p:cNvSpPr txBox="1"/>
          <p:nvPr/>
        </p:nvSpPr>
        <p:spPr>
          <a:xfrm>
            <a:off x="8071037" y="2599335"/>
            <a:ext cx="553998" cy="9894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MA" sz="2400" b="1" dirty="0" smtClean="0"/>
              <a:t>المئات</a:t>
            </a:r>
            <a:endParaRPr lang="fr-FR" sz="2400" b="1" dirty="0"/>
          </a:p>
        </p:txBody>
      </p:sp>
      <p:sp>
        <p:nvSpPr>
          <p:cNvPr id="87" name="ZoneTexte 86"/>
          <p:cNvSpPr txBox="1"/>
          <p:nvPr/>
        </p:nvSpPr>
        <p:spPr>
          <a:xfrm>
            <a:off x="8071037" y="1519532"/>
            <a:ext cx="923330" cy="102412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MA" sz="2400" b="1" dirty="0" smtClean="0"/>
              <a:t>العشرات</a:t>
            </a:r>
            <a:endParaRPr lang="fr-FR" sz="2400" b="1" dirty="0"/>
          </a:p>
        </p:txBody>
      </p:sp>
      <p:sp>
        <p:nvSpPr>
          <p:cNvPr id="88" name="ZoneTexte 87"/>
          <p:cNvSpPr txBox="1"/>
          <p:nvPr/>
        </p:nvSpPr>
        <p:spPr>
          <a:xfrm>
            <a:off x="8071037" y="495256"/>
            <a:ext cx="553998" cy="103813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MA" sz="2400" b="1" dirty="0" smtClean="0"/>
              <a:t>الوحدات</a:t>
            </a:r>
            <a:endParaRPr lang="fr-FR" sz="24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7092280" y="1484783"/>
            <a:ext cx="0" cy="375953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/>
          <p:cNvCxnSpPr/>
          <p:nvPr/>
        </p:nvCxnSpPr>
        <p:spPr>
          <a:xfrm>
            <a:off x="7343064" y="620688"/>
            <a:ext cx="0" cy="5519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/>
          <p:nvPr/>
        </p:nvCxnSpPr>
        <p:spPr>
          <a:xfrm flipH="1">
            <a:off x="5546349" y="1515171"/>
            <a:ext cx="2955" cy="375062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>
            <a:off x="5148064" y="620688"/>
            <a:ext cx="0" cy="55197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avec flèche 96"/>
          <p:cNvCxnSpPr/>
          <p:nvPr/>
        </p:nvCxnSpPr>
        <p:spPr>
          <a:xfrm>
            <a:off x="5025707" y="1651155"/>
            <a:ext cx="0" cy="55197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/>
          <p:nvPr/>
        </p:nvCxnSpPr>
        <p:spPr>
          <a:xfrm>
            <a:off x="5043092" y="2538428"/>
            <a:ext cx="32964" cy="272736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ZoneTexte 99"/>
          <p:cNvSpPr txBox="1"/>
          <p:nvPr/>
        </p:nvSpPr>
        <p:spPr>
          <a:xfrm>
            <a:off x="6650402" y="5199583"/>
            <a:ext cx="657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400" b="1" dirty="0" smtClean="0"/>
              <a:t>1</a:t>
            </a:r>
            <a:r>
              <a:rPr lang="ar-MA" sz="2400" b="1" dirty="0"/>
              <a:t>+</a:t>
            </a:r>
            <a:endParaRPr lang="fr-FR" sz="2400" b="1" dirty="0"/>
          </a:p>
        </p:txBody>
      </p:sp>
      <p:sp>
        <p:nvSpPr>
          <p:cNvPr id="101" name="ZoneTexte 100"/>
          <p:cNvSpPr txBox="1"/>
          <p:nvPr/>
        </p:nvSpPr>
        <p:spPr>
          <a:xfrm>
            <a:off x="5167482" y="5244316"/>
            <a:ext cx="700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400" b="1" dirty="0" smtClean="0"/>
              <a:t>4</a:t>
            </a:r>
            <a:r>
              <a:rPr lang="ar-MA" sz="2400" b="1" dirty="0"/>
              <a:t>+</a:t>
            </a:r>
            <a:endParaRPr lang="ar-MA" sz="2400" b="1" dirty="0" smtClean="0"/>
          </a:p>
        </p:txBody>
      </p:sp>
      <p:sp>
        <p:nvSpPr>
          <p:cNvPr id="107" name="ZoneTexte 106"/>
          <p:cNvSpPr txBox="1"/>
          <p:nvPr/>
        </p:nvSpPr>
        <p:spPr>
          <a:xfrm>
            <a:off x="4729271" y="5271591"/>
            <a:ext cx="634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400" b="1" dirty="0" smtClean="0"/>
              <a:t>40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41241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5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5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500"/>
                            </p:stCondLst>
                            <p:childTnLst>
                              <p:par>
                                <p:cTn id="1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500"/>
                            </p:stCondLst>
                            <p:childTnLst>
                              <p:par>
                                <p:cTn id="1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000"/>
                            </p:stCondLst>
                            <p:childTnLst>
                              <p:par>
                                <p:cTn id="1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500"/>
                            </p:stCondLst>
                            <p:childTnLst>
                              <p:par>
                                <p:cTn id="14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6500"/>
                            </p:stCondLst>
                            <p:childTnLst>
                              <p:par>
                                <p:cTn id="1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7000"/>
                            </p:stCondLst>
                            <p:childTnLst>
                              <p:par>
                                <p:cTn id="1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7500"/>
                            </p:stCondLst>
                            <p:childTnLst>
                              <p:par>
                                <p:cTn id="1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8500"/>
                            </p:stCondLst>
                            <p:childTnLst>
                              <p:par>
                                <p:cTn id="1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9000"/>
                            </p:stCondLst>
                            <p:childTnLst>
                              <p:par>
                                <p:cTn id="1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9500"/>
                            </p:stCondLst>
                            <p:childTnLst>
                              <p:par>
                                <p:cTn id="1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00"/>
                            </p:stCondLst>
                            <p:childTnLst>
                              <p:par>
                                <p:cTn id="20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00"/>
                            </p:stCondLst>
                            <p:childTnLst>
                              <p:par>
                                <p:cTn id="20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500"/>
                            </p:stCondLst>
                            <p:childTnLst>
                              <p:par>
                                <p:cTn id="2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3500"/>
                            </p:stCondLst>
                            <p:childTnLst>
                              <p:par>
                                <p:cTn id="2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4000"/>
                            </p:stCondLst>
                            <p:childTnLst>
                              <p:par>
                                <p:cTn id="2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4500"/>
                            </p:stCondLst>
                            <p:childTnLst>
                              <p:par>
                                <p:cTn id="24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4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6500"/>
                            </p:stCondLst>
                            <p:childTnLst>
                              <p:par>
                                <p:cTn id="2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7000"/>
                            </p:stCondLst>
                            <p:childTnLst>
                              <p:par>
                                <p:cTn id="2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7500"/>
                            </p:stCondLst>
                            <p:childTnLst>
                              <p:par>
                                <p:cTn id="2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8000"/>
                            </p:stCondLst>
                            <p:childTnLst>
                              <p:par>
                                <p:cTn id="2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9000"/>
                            </p:stCondLst>
                            <p:childTnLst>
                              <p:par>
                                <p:cTn id="2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9500"/>
                            </p:stCondLst>
                            <p:childTnLst>
                              <p:par>
                                <p:cTn id="2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500"/>
                            </p:stCondLst>
                            <p:childTnLst>
                              <p:par>
                                <p:cTn id="29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2500"/>
                            </p:stCondLst>
                            <p:childTnLst>
                              <p:par>
                                <p:cTn id="3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3000"/>
                            </p:stCondLst>
                            <p:childTnLst>
                              <p:par>
                                <p:cTn id="30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8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500"/>
                            </p:stCondLst>
                            <p:childTnLst>
                              <p:par>
                                <p:cTn id="3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1000"/>
                            </p:stCondLst>
                            <p:childTnLst>
                              <p:par>
                                <p:cTn id="3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500"/>
                            </p:stCondLst>
                            <p:childTnLst>
                              <p:par>
                                <p:cTn id="3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3000"/>
                            </p:stCondLst>
                            <p:childTnLst>
                              <p:par>
                                <p:cTn id="3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3500"/>
                            </p:stCondLst>
                            <p:childTnLst>
                              <p:par>
                                <p:cTn id="3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4000"/>
                            </p:stCondLst>
                            <p:childTnLst>
                              <p:par>
                                <p:cTn id="3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4500"/>
                            </p:stCondLst>
                            <p:childTnLst>
                              <p:par>
                                <p:cTn id="3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8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500"/>
                            </p:stCondLst>
                            <p:childTnLst>
                              <p:par>
                                <p:cTn id="36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8" dur="3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3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3500"/>
                            </p:stCondLst>
                            <p:childTnLst>
                              <p:par>
                                <p:cTn id="37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6500"/>
                            </p:stCondLst>
                            <p:childTnLst>
                              <p:par>
                                <p:cTn id="3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7000"/>
                            </p:stCondLst>
                            <p:childTnLst>
                              <p:par>
                                <p:cTn id="38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3" dur="3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3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8" dur="3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9" dur="3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13500"/>
                            </p:stCondLst>
                            <p:childTnLst>
                              <p:par>
                                <p:cTn id="39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8" dur="3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9" dur="3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0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3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3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19500"/>
                            </p:stCondLst>
                            <p:childTnLst>
                              <p:par>
                                <p:cTn id="4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3" dur="3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3" grpId="0"/>
      <p:bldP spid="84" grpId="0"/>
      <p:bldP spid="85" grpId="0"/>
      <p:bldP spid="86" grpId="0"/>
      <p:bldP spid="87" grpId="0"/>
      <p:bldP spid="88" grpId="0"/>
      <p:bldP spid="100" grpId="0"/>
      <p:bldP spid="101" grpId="0"/>
      <p:bldP spid="1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438666"/>
              </p:ext>
            </p:extLst>
          </p:nvPr>
        </p:nvGraphicFramePr>
        <p:xfrm>
          <a:off x="683568" y="836714"/>
          <a:ext cx="7416822" cy="5112565"/>
        </p:xfrm>
        <a:graphic>
          <a:graphicData uri="http://schemas.openxmlformats.org/drawingml/2006/table">
            <a:tbl>
              <a:tblPr firstRow="1" firstCol="1" bandRow="1"/>
              <a:tblGrid>
                <a:gridCol w="928324"/>
                <a:gridCol w="871876"/>
                <a:gridCol w="984772"/>
                <a:gridCol w="928324"/>
                <a:gridCol w="928324"/>
                <a:gridCol w="928324"/>
                <a:gridCol w="982783"/>
                <a:gridCol w="864095"/>
              </a:tblGrid>
              <a:tr h="59993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9993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9993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9993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9993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0956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0430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990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6444208" y="53012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1</a:t>
            </a:r>
            <a:endParaRPr lang="fr-FR" sz="28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6444208" y="472514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499992" y="537321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1</a:t>
            </a:r>
            <a:endParaRPr lang="fr-FR" sz="28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2627784" y="537321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1</a:t>
            </a:r>
            <a:endParaRPr lang="fr-FR" sz="28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827584" y="537321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1</a:t>
            </a:r>
            <a:endParaRPr lang="fr-FR" sz="28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4499992" y="470598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674818" y="4679331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827584" y="4679331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448938" y="4047923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3</a:t>
            </a:r>
            <a:endParaRPr lang="fr-FR" sz="28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4499992" y="403586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3</a:t>
            </a:r>
            <a:endParaRPr lang="fr-FR" sz="28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2674818" y="402057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3</a:t>
            </a:r>
            <a:endParaRPr lang="fr-FR" sz="28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827584" y="400690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3</a:t>
            </a:r>
            <a:endParaRPr lang="fr-FR" sz="28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6437490" y="32849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4</a:t>
            </a:r>
            <a:endParaRPr lang="fr-FR" sz="28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4499992" y="32849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4</a:t>
            </a:r>
            <a:endParaRPr lang="fr-FR" sz="2800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2674818" y="3301777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4</a:t>
            </a:r>
            <a:endParaRPr lang="fr-FR" sz="2800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827584" y="331857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4</a:t>
            </a:r>
            <a:endParaRPr lang="fr-FR" sz="28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6448938" y="270892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5</a:t>
            </a:r>
            <a:endParaRPr lang="fr-FR" sz="28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4514354" y="270892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5</a:t>
            </a:r>
            <a:endParaRPr lang="fr-FR" sz="28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2674818" y="2688545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5</a:t>
            </a:r>
            <a:endParaRPr lang="fr-FR" sz="28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827584" y="2688545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5</a:t>
            </a:r>
            <a:endParaRPr lang="fr-FR" sz="28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6444208" y="2165325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6</a:t>
            </a:r>
            <a:endParaRPr lang="fr-FR" sz="28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4499992" y="214490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6</a:t>
            </a:r>
            <a:endParaRPr lang="fr-FR" sz="28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2676662" y="2056115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6</a:t>
            </a:r>
            <a:endParaRPr lang="fr-FR" sz="28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827584" y="211229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6</a:t>
            </a:r>
            <a:endParaRPr lang="fr-FR" sz="28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6428037" y="1505949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7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4499992" y="152544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7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2674818" y="146562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7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827584" y="14847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7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5436096" y="1463065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ب</a:t>
            </a:r>
            <a:endParaRPr lang="fr-FR" sz="2800" b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7308304" y="1463065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ا</a:t>
            </a:r>
            <a:endParaRPr lang="fr-FR" sz="2800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3635896" y="1491189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ج</a:t>
            </a:r>
            <a:endParaRPr lang="fr-FR" sz="2800" b="1" dirty="0"/>
          </a:p>
        </p:txBody>
      </p:sp>
      <p:sp>
        <p:nvSpPr>
          <p:cNvPr id="40" name="ZoneTexte 39"/>
          <p:cNvSpPr txBox="1"/>
          <p:nvPr/>
        </p:nvSpPr>
        <p:spPr>
          <a:xfrm>
            <a:off x="1763688" y="1491189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/>
              <a:t>د</a:t>
            </a:r>
            <a:endParaRPr lang="fr-FR" sz="2800" b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7318595" y="211229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هـ</a:t>
            </a:r>
            <a:endParaRPr lang="fr-FR" sz="2800" b="1" dirty="0"/>
          </a:p>
        </p:txBody>
      </p:sp>
      <p:sp>
        <p:nvSpPr>
          <p:cNvPr id="42" name="ZoneTexte 41"/>
          <p:cNvSpPr txBox="1"/>
          <p:nvPr/>
        </p:nvSpPr>
        <p:spPr>
          <a:xfrm>
            <a:off x="5436096" y="211229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و</a:t>
            </a:r>
            <a:endParaRPr lang="fr-FR" sz="2800" b="1" dirty="0"/>
          </a:p>
        </p:txBody>
      </p:sp>
      <p:sp>
        <p:nvSpPr>
          <p:cNvPr id="43" name="ZoneTexte 42"/>
          <p:cNvSpPr txBox="1"/>
          <p:nvPr/>
        </p:nvSpPr>
        <p:spPr>
          <a:xfrm>
            <a:off x="3635896" y="214490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ز</a:t>
            </a:r>
            <a:endParaRPr lang="fr-FR" sz="2800" b="1" dirty="0"/>
          </a:p>
        </p:txBody>
      </p:sp>
      <p:sp>
        <p:nvSpPr>
          <p:cNvPr id="44" name="ZoneTexte 43"/>
          <p:cNvSpPr txBox="1"/>
          <p:nvPr/>
        </p:nvSpPr>
        <p:spPr>
          <a:xfrm>
            <a:off x="1763688" y="211229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ح</a:t>
            </a:r>
            <a:endParaRPr lang="fr-FR" sz="2800" b="1" dirty="0"/>
          </a:p>
        </p:txBody>
      </p:sp>
      <p:sp>
        <p:nvSpPr>
          <p:cNvPr id="45" name="ZoneTexte 44"/>
          <p:cNvSpPr txBox="1"/>
          <p:nvPr/>
        </p:nvSpPr>
        <p:spPr>
          <a:xfrm>
            <a:off x="7318595" y="263551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ط</a:t>
            </a:r>
            <a:endParaRPr lang="fr-FR" sz="2800" b="1" dirty="0"/>
          </a:p>
        </p:txBody>
      </p:sp>
      <p:sp>
        <p:nvSpPr>
          <p:cNvPr id="46" name="ZoneTexte 45"/>
          <p:cNvSpPr txBox="1"/>
          <p:nvPr/>
        </p:nvSpPr>
        <p:spPr>
          <a:xfrm>
            <a:off x="5436096" y="2699845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ي</a:t>
            </a:r>
            <a:endParaRPr lang="fr-FR" sz="2800" b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3635896" y="266812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ك</a:t>
            </a:r>
            <a:endParaRPr lang="fr-FR" sz="2800" b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1763688" y="2699845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ل</a:t>
            </a:r>
            <a:endParaRPr lang="fr-FR" sz="2800" b="1" dirty="0"/>
          </a:p>
        </p:txBody>
      </p:sp>
      <p:sp>
        <p:nvSpPr>
          <p:cNvPr id="49" name="ZoneTexte 48"/>
          <p:cNvSpPr txBox="1"/>
          <p:nvPr/>
        </p:nvSpPr>
        <p:spPr>
          <a:xfrm>
            <a:off x="7318595" y="3278769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م</a:t>
            </a:r>
            <a:endParaRPr lang="fr-FR" sz="2800" b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5436096" y="3278769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ن</a:t>
            </a:r>
            <a:endParaRPr lang="fr-FR" sz="2800" b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3635896" y="326225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س</a:t>
            </a:r>
            <a:endParaRPr lang="fr-FR" sz="2800" b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1707619" y="3278769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ع</a:t>
            </a:r>
            <a:endParaRPr lang="fr-FR" sz="2800" b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7308304" y="398559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ف</a:t>
            </a:r>
            <a:endParaRPr lang="fr-FR" sz="2800" b="1" dirty="0"/>
          </a:p>
        </p:txBody>
      </p:sp>
      <p:sp>
        <p:nvSpPr>
          <p:cNvPr id="54" name="ZoneTexte 53"/>
          <p:cNvSpPr txBox="1"/>
          <p:nvPr/>
        </p:nvSpPr>
        <p:spPr>
          <a:xfrm>
            <a:off x="5436096" y="398559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ص</a:t>
            </a:r>
            <a:endParaRPr lang="fr-FR" sz="2800" b="1" dirty="0"/>
          </a:p>
        </p:txBody>
      </p:sp>
      <p:sp>
        <p:nvSpPr>
          <p:cNvPr id="55" name="ZoneTexte 54"/>
          <p:cNvSpPr txBox="1"/>
          <p:nvPr/>
        </p:nvSpPr>
        <p:spPr>
          <a:xfrm>
            <a:off x="3635896" y="398559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ق</a:t>
            </a:r>
            <a:endParaRPr lang="fr-FR" sz="2800" b="1" dirty="0"/>
          </a:p>
        </p:txBody>
      </p:sp>
      <p:sp>
        <p:nvSpPr>
          <p:cNvPr id="56" name="ZoneTexte 55"/>
          <p:cNvSpPr txBox="1"/>
          <p:nvPr/>
        </p:nvSpPr>
        <p:spPr>
          <a:xfrm>
            <a:off x="1707619" y="398559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ر</a:t>
            </a:r>
            <a:endParaRPr lang="fr-FR" sz="2800" b="1" dirty="0"/>
          </a:p>
        </p:txBody>
      </p:sp>
      <p:sp>
        <p:nvSpPr>
          <p:cNvPr id="57" name="ZoneTexte 56"/>
          <p:cNvSpPr txBox="1"/>
          <p:nvPr/>
        </p:nvSpPr>
        <p:spPr>
          <a:xfrm>
            <a:off x="7318595" y="470598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ش</a:t>
            </a:r>
            <a:endParaRPr lang="fr-FR" sz="2800" b="1" dirty="0"/>
          </a:p>
        </p:txBody>
      </p:sp>
      <p:sp>
        <p:nvSpPr>
          <p:cNvPr id="58" name="ZoneTexte 57"/>
          <p:cNvSpPr txBox="1"/>
          <p:nvPr/>
        </p:nvSpPr>
        <p:spPr>
          <a:xfrm>
            <a:off x="5436096" y="472514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ت</a:t>
            </a:r>
            <a:endParaRPr lang="fr-FR" sz="2800" b="1" dirty="0"/>
          </a:p>
        </p:txBody>
      </p:sp>
      <p:sp>
        <p:nvSpPr>
          <p:cNvPr id="59" name="ZoneTexte 58"/>
          <p:cNvSpPr txBox="1"/>
          <p:nvPr/>
        </p:nvSpPr>
        <p:spPr>
          <a:xfrm>
            <a:off x="3635896" y="470598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ث</a:t>
            </a:r>
            <a:endParaRPr lang="fr-FR" sz="2800" b="1" dirty="0"/>
          </a:p>
        </p:txBody>
      </p:sp>
      <p:sp>
        <p:nvSpPr>
          <p:cNvPr id="60" name="ZoneTexte 59"/>
          <p:cNvSpPr txBox="1"/>
          <p:nvPr/>
        </p:nvSpPr>
        <p:spPr>
          <a:xfrm>
            <a:off x="1707619" y="4679331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خ</a:t>
            </a:r>
            <a:endParaRPr lang="fr-FR" sz="2800" b="1" dirty="0"/>
          </a:p>
        </p:txBody>
      </p:sp>
      <p:sp>
        <p:nvSpPr>
          <p:cNvPr id="61" name="ZoneTexte 60"/>
          <p:cNvSpPr txBox="1"/>
          <p:nvPr/>
        </p:nvSpPr>
        <p:spPr>
          <a:xfrm>
            <a:off x="7332449" y="537321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ذ</a:t>
            </a:r>
            <a:endParaRPr lang="fr-FR" sz="2800" b="1" dirty="0"/>
          </a:p>
        </p:txBody>
      </p:sp>
      <p:sp>
        <p:nvSpPr>
          <p:cNvPr id="62" name="ZoneTexte 61"/>
          <p:cNvSpPr txBox="1"/>
          <p:nvPr/>
        </p:nvSpPr>
        <p:spPr>
          <a:xfrm>
            <a:off x="5436096" y="5277685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ض</a:t>
            </a:r>
            <a:endParaRPr lang="fr-FR" sz="2800" b="1" dirty="0"/>
          </a:p>
        </p:txBody>
      </p:sp>
      <p:sp>
        <p:nvSpPr>
          <p:cNvPr id="63" name="ZoneTexte 62"/>
          <p:cNvSpPr txBox="1"/>
          <p:nvPr/>
        </p:nvSpPr>
        <p:spPr>
          <a:xfrm>
            <a:off x="3635896" y="53012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ظ</a:t>
            </a:r>
            <a:endParaRPr lang="fr-FR" sz="2800" b="1" dirty="0"/>
          </a:p>
        </p:txBody>
      </p:sp>
      <p:sp>
        <p:nvSpPr>
          <p:cNvPr id="64" name="ZoneTexte 63"/>
          <p:cNvSpPr txBox="1"/>
          <p:nvPr/>
        </p:nvSpPr>
        <p:spPr>
          <a:xfrm>
            <a:off x="1731347" y="530209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غ</a:t>
            </a:r>
            <a:endParaRPr lang="fr-FR" sz="2800" b="1" dirty="0"/>
          </a:p>
        </p:txBody>
      </p:sp>
      <p:sp>
        <p:nvSpPr>
          <p:cNvPr id="65" name="ZoneTexte 64"/>
          <p:cNvSpPr txBox="1"/>
          <p:nvPr/>
        </p:nvSpPr>
        <p:spPr>
          <a:xfrm>
            <a:off x="6300193" y="836712"/>
            <a:ext cx="1800200" cy="4901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ar-SA" sz="2400" b="1" dirty="0" smtClean="0">
                <a:ea typeface="Calibri"/>
                <a:cs typeface="Times New Roman"/>
              </a:rPr>
              <a:t>الحروف النارية</a:t>
            </a:r>
            <a:endParaRPr lang="fr-FR" sz="2400" dirty="0">
              <a:ea typeface="Calibri"/>
              <a:cs typeface="Arial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4372005" y="836712"/>
            <a:ext cx="1800200" cy="4901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ar-SA" sz="2400" b="1" dirty="0" smtClean="0">
                <a:ea typeface="Calibri"/>
                <a:cs typeface="Times New Roman"/>
              </a:rPr>
              <a:t>الحروف ال</a:t>
            </a:r>
            <a:r>
              <a:rPr lang="ar-MA" sz="2400" b="1" dirty="0" smtClean="0">
                <a:ea typeface="Calibri"/>
                <a:cs typeface="Times New Roman"/>
              </a:rPr>
              <a:t>ت</a:t>
            </a:r>
            <a:r>
              <a:rPr lang="ar-SA" sz="2400" b="1" dirty="0" smtClean="0">
                <a:ea typeface="Calibri"/>
                <a:cs typeface="Times New Roman"/>
              </a:rPr>
              <a:t>ر</a:t>
            </a:r>
            <a:r>
              <a:rPr lang="ar-MA" sz="2400" b="1" dirty="0" smtClean="0">
                <a:ea typeface="Calibri"/>
                <a:cs typeface="Times New Roman"/>
              </a:rPr>
              <a:t>اب</a:t>
            </a:r>
            <a:r>
              <a:rPr lang="ar-SA" sz="2400" b="1" dirty="0" err="1" smtClean="0">
                <a:ea typeface="Calibri"/>
                <a:cs typeface="Times New Roman"/>
              </a:rPr>
              <a:t>ية</a:t>
            </a:r>
            <a:endParaRPr lang="fr-FR" sz="2400" dirty="0">
              <a:ea typeface="Calibri"/>
              <a:cs typeface="Arial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2467739" y="836712"/>
            <a:ext cx="1960245" cy="5170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ar-SA" sz="2400" b="1" dirty="0">
                <a:ea typeface="Calibri"/>
                <a:cs typeface="Times New Roman"/>
              </a:rPr>
              <a:t>الحروف الهوائية</a:t>
            </a:r>
            <a:endParaRPr lang="fr-FR" sz="1600" dirty="0">
              <a:ea typeface="Calibri"/>
              <a:cs typeface="Arial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683568" y="836712"/>
            <a:ext cx="1800200" cy="4901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ar-SA" sz="2400" b="1" dirty="0">
                <a:ea typeface="Calibri"/>
                <a:cs typeface="Times New Roman"/>
              </a:rPr>
              <a:t>الحروف المائية </a:t>
            </a:r>
            <a:endParaRPr lang="fr-FR" sz="1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933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000"/>
                            </p:stCondLst>
                            <p:childTnLst>
                              <p:par>
                                <p:cTn id="1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500"/>
                            </p:stCondLst>
                            <p:childTnLst>
                              <p:par>
                                <p:cTn id="1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0"/>
                            </p:stCondLst>
                            <p:childTnLst>
                              <p:par>
                                <p:cTn id="1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500"/>
                            </p:stCondLst>
                            <p:childTnLst>
                              <p:par>
                                <p:cTn id="16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6500"/>
                            </p:stCondLst>
                            <p:childTnLst>
                              <p:par>
                                <p:cTn id="18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7500"/>
                            </p:stCondLst>
                            <p:childTnLst>
                              <p:par>
                                <p:cTn id="2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8500"/>
                            </p:stCondLst>
                            <p:childTnLst>
                              <p:par>
                                <p:cTn id="2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9000"/>
                            </p:stCondLst>
                            <p:childTnLst>
                              <p:par>
                                <p:cTn id="25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9500"/>
                            </p:stCondLst>
                            <p:childTnLst>
                              <p:par>
                                <p:cTn id="26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 animBg="1"/>
      <p:bldP spid="66" grpId="0" animBg="1"/>
      <p:bldP spid="67" grpId="0" animBg="1"/>
      <p:bldP spid="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SA" b="1" dirty="0"/>
              <a:t>مثل  : تحديد شخصية  السيد  " احمد</a:t>
            </a:r>
            <a:r>
              <a:rPr lang="ar-SA" b="1" dirty="0" smtClean="0"/>
              <a:t>"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88366"/>
              </p:ext>
            </p:extLst>
          </p:nvPr>
        </p:nvGraphicFramePr>
        <p:xfrm>
          <a:off x="467541" y="1412775"/>
          <a:ext cx="8280922" cy="2489226"/>
        </p:xfrm>
        <a:graphic>
          <a:graphicData uri="http://schemas.openxmlformats.org/drawingml/2006/table">
            <a:tbl>
              <a:tblPr rtl="1" firstRow="1" firstCol="1" bandRow="1"/>
              <a:tblGrid>
                <a:gridCol w="2864050"/>
                <a:gridCol w="1354218"/>
                <a:gridCol w="1354218"/>
                <a:gridCol w="1354218"/>
                <a:gridCol w="1354218"/>
              </a:tblGrid>
              <a:tr h="59563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63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33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</a:tabLst>
                      </a:pPr>
                      <a:endParaRPr lang="fr-FR" sz="11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63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71220" algn="l"/>
                        </a:tabLst>
                        <a:defRPr/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066392" y="1589985"/>
            <a:ext cx="2322031" cy="48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>
              <a:lnSpc>
                <a:spcPct val="115000"/>
              </a:lnSpc>
              <a:tabLst>
                <a:tab pos="871220" algn="l"/>
              </a:tabLst>
            </a:pPr>
            <a:r>
              <a:rPr lang="ar-SA" sz="2200" b="1" dirty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احمد</a:t>
            </a:r>
            <a:endParaRPr lang="fr-FR" sz="1100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940152" y="2071655"/>
            <a:ext cx="2592288" cy="45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>
              <a:lnSpc>
                <a:spcPct val="115000"/>
              </a:lnSpc>
              <a:tabLst>
                <a:tab pos="871220" algn="l"/>
              </a:tabLst>
            </a:pPr>
            <a:r>
              <a:rPr lang="ar-SA" sz="2200" b="1" dirty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الحروف</a:t>
            </a:r>
            <a:endParaRPr lang="fr-FR" sz="1100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940152" y="2708920"/>
            <a:ext cx="2304256" cy="45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>
              <a:lnSpc>
                <a:spcPct val="115000"/>
              </a:lnSpc>
              <a:tabLst>
                <a:tab pos="871220" algn="l"/>
              </a:tabLst>
            </a:pPr>
            <a:r>
              <a:rPr lang="ar-SA" sz="2200" b="1" dirty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الاعداد</a:t>
            </a:r>
            <a:endParaRPr lang="fr-FR" sz="1100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572000" y="1589985"/>
            <a:ext cx="1152128" cy="45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>
              <a:lnSpc>
                <a:spcPct val="115000"/>
              </a:lnSpc>
              <a:tabLst>
                <a:tab pos="871220" algn="l"/>
              </a:tabLst>
            </a:pPr>
            <a:r>
              <a:rPr lang="ar-SA" sz="2200" b="1" dirty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ا</a:t>
            </a:r>
            <a:endParaRPr lang="fr-FR" sz="1100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75856" y="1589985"/>
            <a:ext cx="1080120" cy="45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>
              <a:lnSpc>
                <a:spcPct val="115000"/>
              </a:lnSpc>
              <a:tabLst>
                <a:tab pos="871220" algn="l"/>
              </a:tabLst>
            </a:pPr>
            <a:r>
              <a:rPr lang="ar-SA" sz="2200" b="1" dirty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ح</a:t>
            </a:r>
            <a:endParaRPr lang="fr-FR" sz="1100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979712" y="1589985"/>
            <a:ext cx="1080120" cy="45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>
              <a:lnSpc>
                <a:spcPct val="115000"/>
              </a:lnSpc>
              <a:tabLst>
                <a:tab pos="871220" algn="l"/>
              </a:tabLst>
            </a:pPr>
            <a:r>
              <a:rPr lang="ar-SA" sz="2200" b="1" dirty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م</a:t>
            </a:r>
            <a:endParaRPr lang="fr-FR" sz="1100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11560" y="1589985"/>
            <a:ext cx="1080120" cy="45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>
              <a:lnSpc>
                <a:spcPct val="115000"/>
              </a:lnSpc>
              <a:tabLst>
                <a:tab pos="871220" algn="l"/>
              </a:tabLst>
            </a:pPr>
            <a:r>
              <a:rPr lang="ar-SA" sz="2200" b="1" dirty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د</a:t>
            </a:r>
            <a:endParaRPr lang="fr-FR" sz="1100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644008" y="2071655"/>
            <a:ext cx="1152128" cy="45704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 algn="ctr" rtl="1">
              <a:lnSpc>
                <a:spcPct val="115000"/>
              </a:lnSpc>
              <a:tabLst>
                <a:tab pos="871220" algn="l"/>
              </a:tabLst>
            </a:pPr>
            <a:r>
              <a:rPr lang="ar-SA" sz="2200" b="1" dirty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ناري</a:t>
            </a:r>
            <a:endParaRPr lang="fr-FR" sz="1100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51415" y="2071655"/>
            <a:ext cx="1176569" cy="48167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 algn="ctr" rtl="1">
              <a:lnSpc>
                <a:spcPct val="115000"/>
              </a:lnSpc>
              <a:tabLst>
                <a:tab pos="871220" algn="l"/>
              </a:tabLst>
            </a:pPr>
            <a:r>
              <a:rPr lang="ar-SA" sz="2200" b="1" dirty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مائي</a:t>
            </a:r>
            <a:endParaRPr lang="fr-FR" sz="1100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907704" y="2071655"/>
            <a:ext cx="1152128" cy="48167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 algn="ctr" rtl="1">
              <a:lnSpc>
                <a:spcPct val="115000"/>
              </a:lnSpc>
              <a:tabLst>
                <a:tab pos="871220" algn="l"/>
              </a:tabLst>
            </a:pPr>
            <a:r>
              <a:rPr lang="ar-SA" sz="2200" b="1" dirty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ناري</a:t>
            </a:r>
            <a:endParaRPr lang="fr-FR" sz="1100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11559" y="2047033"/>
            <a:ext cx="1139699" cy="48167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 algn="ctr" rtl="1">
              <a:lnSpc>
                <a:spcPct val="115000"/>
              </a:lnSpc>
              <a:tabLst>
                <a:tab pos="871220" algn="l"/>
              </a:tabLst>
            </a:pPr>
            <a:r>
              <a:rPr lang="ar-SA" sz="2200" b="1" dirty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مائي</a:t>
            </a:r>
            <a:endParaRPr lang="fr-FR" sz="1100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716016" y="2528703"/>
            <a:ext cx="792088" cy="45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>
              <a:lnSpc>
                <a:spcPct val="115000"/>
              </a:lnSpc>
              <a:tabLst>
                <a:tab pos="871220" algn="l"/>
              </a:tabLst>
            </a:pPr>
            <a:r>
              <a:rPr lang="ar-SA" sz="2200" b="1" dirty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7</a:t>
            </a:r>
            <a:endParaRPr lang="fr-FR" sz="1100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251417" y="2528703"/>
            <a:ext cx="1080120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  <a:tabLst>
                <a:tab pos="871220" algn="l"/>
              </a:tabLst>
            </a:pPr>
            <a:r>
              <a:rPr lang="ar-SA" b="1" dirty="0">
                <a:latin typeface="Arial Black"/>
                <a:ea typeface="Calibri"/>
                <a:cs typeface="Times New Roman"/>
              </a:rPr>
              <a:t>6</a:t>
            </a:r>
            <a:endParaRPr lang="fr-FR" sz="1000" dirty="0">
              <a:ea typeface="Calibri"/>
              <a:cs typeface="Arial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123728" y="2504081"/>
            <a:ext cx="720080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  <a:tabLst>
                <a:tab pos="871220" algn="l"/>
              </a:tabLst>
            </a:pPr>
            <a:r>
              <a:rPr lang="ar-SA" b="1" dirty="0">
                <a:latin typeface="Arial Black"/>
                <a:ea typeface="Calibri"/>
                <a:cs typeface="Times New Roman"/>
              </a:rPr>
              <a:t>4</a:t>
            </a:r>
            <a:endParaRPr lang="fr-FR" sz="1000" dirty="0">
              <a:ea typeface="Calibri"/>
              <a:cs typeface="Arial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079612" y="2616419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b="1" dirty="0">
                <a:latin typeface="Arial Black"/>
                <a:ea typeface="Calibri"/>
                <a:cs typeface="Times New Roman"/>
              </a:rPr>
              <a:t>7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4932040" y="28436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575453" y="28519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303748" y="28848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007604" y="293157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4572000" y="3300911"/>
            <a:ext cx="1152128" cy="425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>
              <a:lnSpc>
                <a:spcPct val="115000"/>
              </a:lnSpc>
              <a:tabLst>
                <a:tab pos="871220" algn="l"/>
              </a:tabLst>
            </a:pPr>
            <a:r>
              <a:rPr lang="ar-MA" b="1" dirty="0" smtClean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7</a:t>
            </a:r>
            <a:r>
              <a:rPr lang="fr-FR" sz="2000" dirty="0" smtClean="0">
                <a:solidFill>
                  <a:prstClr val="black"/>
                </a:solidFill>
              </a:rPr>
              <a:t>X</a:t>
            </a:r>
            <a:r>
              <a:rPr lang="ar-MA" b="1" dirty="0" smtClean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1</a:t>
            </a:r>
            <a:r>
              <a:rPr lang="ar-SA" b="1" dirty="0" smtClean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=</a:t>
            </a:r>
            <a:r>
              <a:rPr lang="ar-MA" b="1" dirty="0" smtClean="0">
                <a:solidFill>
                  <a:srgbClr val="FF0000"/>
                </a:solidFill>
                <a:latin typeface="Arial Black"/>
                <a:ea typeface="Calibri"/>
                <a:cs typeface="Times New Roman"/>
              </a:rPr>
              <a:t>7</a:t>
            </a:r>
            <a:endParaRPr lang="fr-FR" sz="1200" dirty="0">
              <a:solidFill>
                <a:srgbClr val="FF0000"/>
              </a:solidFill>
              <a:ea typeface="Calibri"/>
              <a:cs typeface="Arial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275856" y="3336381"/>
            <a:ext cx="1152128" cy="425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>
              <a:lnSpc>
                <a:spcPct val="115000"/>
              </a:lnSpc>
              <a:tabLst>
                <a:tab pos="871220" algn="l"/>
              </a:tabLst>
            </a:pPr>
            <a:r>
              <a:rPr lang="ar-MA" b="1" dirty="0">
                <a:solidFill>
                  <a:prstClr val="black"/>
                </a:solidFill>
                <a:latin typeface="Arial Black"/>
                <a:cs typeface="Times New Roman"/>
              </a:rPr>
              <a:t>6</a:t>
            </a:r>
            <a:r>
              <a:rPr lang="fr-FR" sz="2000" dirty="0" smtClean="0">
                <a:solidFill>
                  <a:prstClr val="black"/>
                </a:solidFill>
              </a:rPr>
              <a:t>X</a:t>
            </a:r>
            <a:r>
              <a:rPr lang="ar-MA" b="1" dirty="0" smtClean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2</a:t>
            </a:r>
            <a:r>
              <a:rPr lang="ar-SA" b="1" dirty="0" smtClean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=</a:t>
            </a:r>
            <a:r>
              <a:rPr lang="ar-MA" b="1" dirty="0" smtClean="0">
                <a:solidFill>
                  <a:srgbClr val="FF0000"/>
                </a:solidFill>
                <a:latin typeface="Arial Black"/>
                <a:ea typeface="Calibri"/>
                <a:cs typeface="Times New Roman"/>
              </a:rPr>
              <a:t>12</a:t>
            </a:r>
            <a:endParaRPr lang="fr-FR" sz="1200" dirty="0">
              <a:solidFill>
                <a:srgbClr val="FF0000"/>
              </a:solidFill>
              <a:ea typeface="Calibri"/>
              <a:cs typeface="Arial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907704" y="3385706"/>
            <a:ext cx="1152128" cy="425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>
              <a:lnSpc>
                <a:spcPct val="115000"/>
              </a:lnSpc>
              <a:tabLst>
                <a:tab pos="871220" algn="l"/>
              </a:tabLst>
            </a:pPr>
            <a:r>
              <a:rPr lang="ar-MA" b="1" dirty="0" smtClean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4</a:t>
            </a:r>
            <a:r>
              <a:rPr lang="fr-FR" sz="2000" dirty="0" smtClean="0">
                <a:solidFill>
                  <a:prstClr val="black"/>
                </a:solidFill>
              </a:rPr>
              <a:t>X</a:t>
            </a:r>
            <a:r>
              <a:rPr lang="ar-MA" b="1" dirty="0" smtClean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3</a:t>
            </a:r>
            <a:r>
              <a:rPr lang="ar-SA" b="1" dirty="0" smtClean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=</a:t>
            </a:r>
            <a:r>
              <a:rPr lang="ar-MA" b="1" dirty="0" smtClean="0">
                <a:solidFill>
                  <a:srgbClr val="FF0000"/>
                </a:solidFill>
                <a:latin typeface="Arial Black"/>
                <a:ea typeface="Calibri"/>
                <a:cs typeface="Times New Roman"/>
              </a:rPr>
              <a:t>12</a:t>
            </a:r>
            <a:endParaRPr lang="fr-FR" sz="1200" dirty="0">
              <a:solidFill>
                <a:srgbClr val="FF0000"/>
              </a:solidFill>
              <a:ea typeface="Calibri"/>
              <a:cs typeface="Arial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611560" y="3385705"/>
            <a:ext cx="1152128" cy="425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>
              <a:lnSpc>
                <a:spcPct val="115000"/>
              </a:lnSpc>
              <a:tabLst>
                <a:tab pos="871220" algn="l"/>
              </a:tabLst>
            </a:pPr>
            <a:r>
              <a:rPr lang="ar-MA" b="1" dirty="0" smtClean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7</a:t>
            </a:r>
            <a:r>
              <a:rPr lang="fr-FR" sz="2000" b="1" dirty="0" smtClean="0">
                <a:solidFill>
                  <a:prstClr val="black"/>
                </a:solidFill>
              </a:rPr>
              <a:t>X</a:t>
            </a:r>
            <a:r>
              <a:rPr lang="ar-MA" b="1" dirty="0" smtClean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4</a:t>
            </a:r>
            <a:r>
              <a:rPr lang="ar-SA" b="1" dirty="0" smtClean="0">
                <a:solidFill>
                  <a:prstClr val="black"/>
                </a:solidFill>
                <a:latin typeface="Arial Black"/>
                <a:ea typeface="Calibri"/>
                <a:cs typeface="Times New Roman"/>
              </a:rPr>
              <a:t>=</a:t>
            </a:r>
            <a:r>
              <a:rPr lang="ar-MA" b="1" dirty="0" smtClean="0">
                <a:solidFill>
                  <a:srgbClr val="FF0000"/>
                </a:solidFill>
                <a:latin typeface="Arial Black"/>
                <a:ea typeface="Calibri"/>
                <a:cs typeface="Times New Roman"/>
              </a:rPr>
              <a:t>28</a:t>
            </a:r>
            <a:endParaRPr lang="fr-FR" sz="1200" b="1" dirty="0">
              <a:solidFill>
                <a:srgbClr val="FF0000"/>
              </a:solidFill>
              <a:ea typeface="Calibri"/>
              <a:cs typeface="Arial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211960" y="414908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b="1" dirty="0">
                <a:solidFill>
                  <a:schemeClr val="accent6">
                    <a:lumMod val="75000"/>
                  </a:schemeClr>
                </a:solidFill>
              </a:rPr>
              <a:t>ناري : 7+12=19 </a:t>
            </a:r>
            <a:r>
              <a:rPr lang="ar-SA" b="1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4211960" y="484999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b="1" dirty="0">
                <a:solidFill>
                  <a:srgbClr val="C00000"/>
                </a:solidFill>
              </a:rPr>
              <a:t>مائي : 12+28=40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35" name="Flèche droite 34"/>
          <p:cNvSpPr/>
          <p:nvPr/>
        </p:nvSpPr>
        <p:spPr>
          <a:xfrm rot="10800000">
            <a:off x="3251416" y="4869276"/>
            <a:ext cx="861369" cy="461665"/>
          </a:xfrm>
          <a:prstGeom prst="rightArrow">
            <a:avLst>
              <a:gd name="adj1" fmla="val 57258"/>
              <a:gd name="adj2" fmla="val 50000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67543" y="4797152"/>
            <a:ext cx="2783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3200" b="1" dirty="0" smtClean="0">
                <a:solidFill>
                  <a:srgbClr val="0070C0"/>
                </a:solidFill>
              </a:rPr>
              <a:t>أحمد  </a:t>
            </a:r>
            <a:r>
              <a:rPr lang="ar-SA" sz="3200" b="1" dirty="0" smtClean="0">
                <a:solidFill>
                  <a:srgbClr val="0070C0"/>
                </a:solidFill>
              </a:rPr>
              <a:t>شخص </a:t>
            </a:r>
            <a:r>
              <a:rPr lang="ar-SA" sz="3200" b="1" dirty="0">
                <a:solidFill>
                  <a:srgbClr val="0070C0"/>
                </a:solidFill>
              </a:rPr>
              <a:t>مائي</a:t>
            </a:r>
            <a:endParaRPr lang="fr-FR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06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0"/>
                            </p:stCondLst>
                            <p:childTnLst>
                              <p:par>
                                <p:cTn id="6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0"/>
                            </p:stCondLst>
                            <p:childTnLst>
                              <p:par>
                                <p:cTn id="7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000"/>
                            </p:stCondLst>
                            <p:childTnLst>
                              <p:par>
                                <p:cTn id="7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500"/>
                            </p:stCondLst>
                            <p:childTnLst>
                              <p:par>
                                <p:cTn id="8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500"/>
                            </p:stCondLst>
                            <p:childTnLst>
                              <p:par>
                                <p:cTn id="9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500"/>
                            </p:stCondLst>
                            <p:childTnLst>
                              <p:par>
                                <p:cTn id="9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5" grpId="0" animBg="1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ar-SA" b="1" dirty="0">
                <a:latin typeface="Arial Black"/>
                <a:ea typeface="Calibri"/>
              </a:rPr>
              <a:t>التشخيص الكامل لأحمد :  الاب : حسن </a:t>
            </a:r>
            <a:r>
              <a:rPr lang="ar-SA" b="1" dirty="0" smtClean="0">
                <a:latin typeface="Arial Black"/>
                <a:ea typeface="Calibri"/>
              </a:rPr>
              <a:t>،</a:t>
            </a:r>
            <a:r>
              <a:rPr lang="ar-MA" b="1" dirty="0" smtClean="0">
                <a:latin typeface="Arial Black"/>
                <a:ea typeface="Calibri"/>
              </a:rPr>
              <a:t/>
            </a:r>
            <a:br>
              <a:rPr lang="ar-MA" b="1" dirty="0" smtClean="0">
                <a:latin typeface="Arial Black"/>
                <a:ea typeface="Calibri"/>
              </a:rPr>
            </a:br>
            <a:r>
              <a:rPr lang="ar-MA" b="1" dirty="0">
                <a:latin typeface="Arial Black"/>
                <a:ea typeface="Calibri"/>
              </a:rPr>
              <a:t> </a:t>
            </a:r>
            <a:r>
              <a:rPr lang="ar-MA" b="1" dirty="0" smtClean="0">
                <a:latin typeface="Arial Black"/>
                <a:ea typeface="Calibri"/>
              </a:rPr>
              <a:t>                          </a:t>
            </a:r>
            <a:r>
              <a:rPr lang="ar-SA" b="1" dirty="0" smtClean="0">
                <a:latin typeface="Arial Black"/>
                <a:ea typeface="Calibri"/>
              </a:rPr>
              <a:t> </a:t>
            </a:r>
            <a:r>
              <a:rPr lang="ar-SA" b="1" dirty="0">
                <a:latin typeface="Arial Black"/>
                <a:ea typeface="Calibri"/>
              </a:rPr>
              <a:t>الام : أمل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532225"/>
              </p:ext>
            </p:extLst>
          </p:nvPr>
        </p:nvGraphicFramePr>
        <p:xfrm>
          <a:off x="467546" y="1412776"/>
          <a:ext cx="8208910" cy="4968552"/>
        </p:xfrm>
        <a:graphic>
          <a:graphicData uri="http://schemas.openxmlformats.org/drawingml/2006/table">
            <a:tbl>
              <a:tblPr rtl="1" firstRow="1" firstCol="1" lastRow="1" bandRow="1"/>
              <a:tblGrid>
                <a:gridCol w="794762"/>
                <a:gridCol w="838310"/>
                <a:gridCol w="838310"/>
                <a:gridCol w="839300"/>
                <a:gridCol w="798721"/>
                <a:gridCol w="829403"/>
                <a:gridCol w="839300"/>
                <a:gridCol w="795752"/>
                <a:gridCol w="795752"/>
                <a:gridCol w="839300"/>
              </a:tblGrid>
              <a:tr h="62106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cap="sq" cmpd="dbl">
                          <a:solidFill>
                            <a:sysClr val="windowText" lastClr="000000"/>
                          </a:solidFill>
                          <a:bevel/>
                        </a:ln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>
                        <a:ln cap="sq" cmpd="dbl">
                          <a:solidFill>
                            <a:sysClr val="windowText" lastClr="000000"/>
                          </a:solidFill>
                          <a:bevel/>
                        </a:ln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cap="sq" cmpd="dbl">
                          <a:solidFill>
                            <a:sysClr val="windowText" lastClr="000000"/>
                          </a:solidFill>
                          <a:bevel/>
                        </a:ln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6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cap="sq" cmpd="dbl">
                          <a:solidFill>
                            <a:sysClr val="windowText" lastClr="000000"/>
                          </a:solidFill>
                          <a:bevel/>
                        </a:ln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ln cap="sq" cmpd="dbl">
                          <a:solidFill>
                            <a:sysClr val="windowText" lastClr="000000"/>
                          </a:solidFill>
                          <a:bevel/>
                        </a:ln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ln cap="sq" cmpd="dbl">
                          <a:solidFill>
                            <a:sysClr val="windowText" lastClr="000000"/>
                          </a:solidFill>
                          <a:bevel/>
                        </a:ln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6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71220" algn="l"/>
                          <a:tab pos="2879725" algn="ctr"/>
                          <a:tab pos="4492625" algn="l"/>
                        </a:tabLst>
                        <a:defRPr/>
                      </a:pPr>
                      <a:endParaRPr lang="fr-FR" sz="8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ln cap="sq" cmpd="dbl">
                          <a:solidFill>
                            <a:sysClr val="windowText" lastClr="000000"/>
                          </a:solidFill>
                          <a:bevel/>
                        </a:ln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cap="sq" cmpd="dbl">
                          <a:solidFill>
                            <a:sysClr val="windowText" lastClr="000000"/>
                          </a:solidFill>
                          <a:bevel/>
                        </a:ln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cap="sq" cmpd="dbl">
                          <a:solidFill>
                            <a:sysClr val="windowText" lastClr="000000"/>
                          </a:solidFill>
                          <a:bevel/>
                        </a:ln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6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ln cap="sq" cmpd="dbl">
                          <a:solidFill>
                            <a:sysClr val="windowText" lastClr="000000"/>
                          </a:solidFill>
                          <a:bevel/>
                        </a:ln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ln cap="sq" cmpd="dbl">
                          <a:solidFill>
                            <a:sysClr val="windowText" lastClr="000000"/>
                          </a:solidFill>
                          <a:bevel/>
                        </a:ln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ln cap="sq" cmpd="dbl">
                          <a:solidFill>
                            <a:sysClr val="windowText" lastClr="000000"/>
                          </a:solidFill>
                          <a:bevel/>
                        </a:ln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69">
                <a:tc gridSpan="10">
                  <a:txBody>
                    <a:bodyPr/>
                    <a:lstStyle/>
                    <a:p>
                      <a:pPr marL="171450" indent="-17145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21069">
                <a:tc gridSpan="10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21069">
                <a:tc gridSpan="10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21069">
                <a:tc gridSpan="10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1220" algn="l"/>
                          <a:tab pos="2879725" algn="ctr"/>
                          <a:tab pos="4492625" algn="l"/>
                        </a:tabLst>
                      </a:pP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7956376" y="14847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2800" b="1" dirty="0"/>
              <a:t>ا</a:t>
            </a:r>
            <a:endParaRPr lang="fr-FR" sz="28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7164288" y="147002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2800" b="1" dirty="0" smtClean="0"/>
              <a:t>ح</a:t>
            </a:r>
            <a:endParaRPr lang="fr-FR" sz="28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6300192" y="1468213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2800" b="1" dirty="0"/>
              <a:t>م</a:t>
            </a:r>
            <a:endParaRPr lang="fr-FR" sz="28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431490" y="145684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2800" b="1" dirty="0" smtClean="0"/>
              <a:t>د</a:t>
            </a:r>
            <a:endParaRPr lang="fr-FR" sz="28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4644008" y="14847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2800" b="1" dirty="0" smtClean="0"/>
              <a:t>ح</a:t>
            </a:r>
            <a:endParaRPr lang="fr-FR" sz="28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851920" y="14847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2800" b="1" dirty="0" smtClean="0"/>
              <a:t>س</a:t>
            </a:r>
            <a:endParaRPr lang="fr-FR" sz="28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2987824" y="14847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2800" b="1" dirty="0" smtClean="0"/>
              <a:t>ن</a:t>
            </a:r>
            <a:endParaRPr lang="fr-FR" sz="28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2123728" y="1468213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2800" b="1" dirty="0" smtClean="0"/>
              <a:t>ا</a:t>
            </a:r>
            <a:endParaRPr lang="fr-FR" sz="28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1331640" y="14847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2800" b="1" dirty="0" smtClean="0"/>
              <a:t>م</a:t>
            </a:r>
            <a:endParaRPr lang="fr-FR" sz="28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467544" y="14847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2800" b="1" dirty="0" smtClean="0"/>
              <a:t>ل</a:t>
            </a:r>
            <a:endParaRPr lang="fr-FR" sz="28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7951770" y="2060848"/>
            <a:ext cx="57606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ن</a:t>
            </a:r>
            <a:endParaRPr lang="fr-FR" sz="2800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6336196" y="2060848"/>
            <a:ext cx="57606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ن</a:t>
            </a:r>
            <a:endParaRPr lang="fr-FR" sz="28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2195736" y="2060848"/>
            <a:ext cx="57606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ن</a:t>
            </a:r>
            <a:endParaRPr lang="fr-FR" sz="28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1403648" y="2081825"/>
            <a:ext cx="57606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ن</a:t>
            </a:r>
            <a:endParaRPr lang="fr-FR" sz="28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7164288" y="2081825"/>
            <a:ext cx="576064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م</a:t>
            </a:r>
            <a:endParaRPr lang="fr-FR" sz="28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5508104" y="2081825"/>
            <a:ext cx="576064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م</a:t>
            </a:r>
            <a:endParaRPr lang="fr-FR" sz="28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4642583" y="2082215"/>
            <a:ext cx="576064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م</a:t>
            </a:r>
            <a:endParaRPr lang="fr-FR" sz="28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539552" y="2082215"/>
            <a:ext cx="576064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م</a:t>
            </a:r>
            <a:endParaRPr lang="fr-FR" sz="2800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3878204" y="2096460"/>
            <a:ext cx="57606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هـ</a:t>
            </a:r>
            <a:endParaRPr lang="fr-FR" sz="2800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3023828" y="2096460"/>
            <a:ext cx="576064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 smtClean="0"/>
              <a:t>ت</a:t>
            </a:r>
            <a:endParaRPr lang="fr-FR" sz="28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1979712" y="3933056"/>
            <a:ext cx="5472608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>
                <a:ea typeface="Calibri"/>
                <a:cs typeface="+mj-cs"/>
              </a:rPr>
              <a:t>ناري =  7+12 +</a:t>
            </a:r>
            <a:r>
              <a:rPr lang="ar-SA" sz="2800" b="1" dirty="0">
                <a:ea typeface="Calibri"/>
                <a:cs typeface="+mj-cs"/>
              </a:rPr>
              <a:t>12+7+8= </a:t>
            </a:r>
            <a:r>
              <a:rPr lang="ar-MA" sz="2800" b="1" dirty="0">
                <a:ea typeface="Calibri"/>
                <a:cs typeface="+mj-cs"/>
              </a:rPr>
              <a:t>4</a:t>
            </a:r>
            <a:r>
              <a:rPr lang="ar-SA" sz="2800" b="1" dirty="0" smtClean="0">
                <a:ea typeface="Calibri"/>
                <a:cs typeface="+mj-cs"/>
              </a:rPr>
              <a:t>6</a:t>
            </a:r>
            <a:endParaRPr lang="fr-FR" sz="1400" b="1" dirty="0">
              <a:ea typeface="Calibri"/>
              <a:cs typeface="+mj-cs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349713" y="4581128"/>
            <a:ext cx="468052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>
                <a:ea typeface="Calibri"/>
                <a:cs typeface="Times New Roman"/>
              </a:rPr>
              <a:t>مائي = 12+28+6+</a:t>
            </a:r>
            <a:r>
              <a:rPr lang="ar-SA" sz="2800" b="1" dirty="0">
                <a:ea typeface="Calibri"/>
                <a:cs typeface="Times New Roman"/>
              </a:rPr>
              <a:t>15= </a:t>
            </a:r>
            <a:r>
              <a:rPr lang="ar-SA" sz="2800" b="1" dirty="0" smtClean="0">
                <a:ea typeface="Calibri"/>
                <a:cs typeface="Times New Roman"/>
              </a:rPr>
              <a:t>61</a:t>
            </a:r>
            <a:endParaRPr lang="fr-FR" sz="1400" dirty="0">
              <a:ea typeface="Calibri"/>
              <a:cs typeface="Arial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771800" y="5229200"/>
            <a:ext cx="4032448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>
                <a:ea typeface="Calibri"/>
                <a:cs typeface="Times New Roman"/>
              </a:rPr>
              <a:t>ترابي = 0+12+0= </a:t>
            </a:r>
            <a:r>
              <a:rPr lang="ar-MA" sz="2800" b="1" dirty="0" smtClean="0">
                <a:ea typeface="Calibri"/>
                <a:cs typeface="Times New Roman"/>
              </a:rPr>
              <a:t>12</a:t>
            </a:r>
            <a:endParaRPr lang="fr-FR" sz="1400" dirty="0">
              <a:ea typeface="Calibri"/>
              <a:cs typeface="Arial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167844" y="5824428"/>
            <a:ext cx="327636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MA" sz="2800" b="1" dirty="0">
                <a:ea typeface="Calibri"/>
                <a:cs typeface="Times New Roman"/>
              </a:rPr>
              <a:t>هوائي = 0+8+0= </a:t>
            </a:r>
            <a:r>
              <a:rPr lang="ar-MA" sz="2800" b="1" dirty="0" smtClean="0">
                <a:ea typeface="Calibri"/>
                <a:cs typeface="Times New Roman"/>
              </a:rPr>
              <a:t>8</a:t>
            </a:r>
            <a:endParaRPr lang="fr-FR" sz="1400" dirty="0">
              <a:ea typeface="Calibri"/>
              <a:cs typeface="Arial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951770" y="2689756"/>
            <a:ext cx="652678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  <a:tabLst>
                <a:tab pos="871220" algn="l"/>
                <a:tab pos="2879725" algn="ctr"/>
                <a:tab pos="4492625" algn="l"/>
              </a:tabLst>
            </a:pPr>
            <a:r>
              <a:rPr lang="ar-SA" sz="2800" b="1" dirty="0" smtClean="0">
                <a:ea typeface="Calibri"/>
                <a:cs typeface="Times New Roman"/>
              </a:rPr>
              <a:t>7</a:t>
            </a:r>
            <a:endParaRPr lang="fr-FR" sz="1400" dirty="0">
              <a:ea typeface="Calibri"/>
              <a:cs typeface="Arial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431490" y="2689756"/>
            <a:ext cx="652678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  <a:tabLst>
                <a:tab pos="871220" algn="l"/>
                <a:tab pos="2879725" algn="ctr"/>
                <a:tab pos="4492625" algn="l"/>
              </a:tabLst>
            </a:pPr>
            <a:r>
              <a:rPr lang="ar-SA" sz="2800" b="1" dirty="0">
                <a:ea typeface="Calibri"/>
                <a:cs typeface="Times New Roman"/>
              </a:rPr>
              <a:t>7</a:t>
            </a:r>
            <a:endParaRPr lang="fr-FR" sz="1400" dirty="0">
              <a:ea typeface="Calibri"/>
              <a:cs typeface="Arial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123728" y="2689756"/>
            <a:ext cx="652678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  <a:tabLst>
                <a:tab pos="871220" algn="l"/>
                <a:tab pos="2879725" algn="ctr"/>
                <a:tab pos="4492625" algn="l"/>
              </a:tabLst>
            </a:pPr>
            <a:r>
              <a:rPr lang="ar-SA" sz="2800" b="1" dirty="0">
                <a:ea typeface="Calibri"/>
                <a:cs typeface="Times New Roman"/>
              </a:rPr>
              <a:t>7</a:t>
            </a:r>
            <a:endParaRPr lang="fr-FR" sz="1400" dirty="0">
              <a:ea typeface="Calibri"/>
              <a:cs typeface="Arial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161639" y="3246190"/>
            <a:ext cx="652678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  <a:tabLst>
                <a:tab pos="871220" algn="l"/>
                <a:tab pos="2879725" algn="ctr"/>
                <a:tab pos="4492625" algn="l"/>
              </a:tabLst>
            </a:pPr>
            <a:r>
              <a:rPr lang="ar-SA" sz="2800" b="1" dirty="0">
                <a:ea typeface="Calibri"/>
                <a:cs typeface="Times New Roman"/>
              </a:rPr>
              <a:t>7</a:t>
            </a:r>
            <a:endParaRPr lang="fr-FR" sz="1400" dirty="0">
              <a:ea typeface="Calibri"/>
              <a:cs typeface="Arial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7087674" y="2680128"/>
            <a:ext cx="652678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  <a:tabLst>
                <a:tab pos="871220" algn="l"/>
                <a:tab pos="2879725" algn="ctr"/>
                <a:tab pos="4492625" algn="l"/>
              </a:tabLst>
            </a:pPr>
            <a:r>
              <a:rPr lang="ar-MA" sz="2800" b="1" dirty="0" smtClean="0">
                <a:ea typeface="Calibri"/>
                <a:cs typeface="Times New Roman"/>
              </a:rPr>
              <a:t>6</a:t>
            </a:r>
            <a:endParaRPr lang="fr-FR" sz="1400" dirty="0">
              <a:ea typeface="Calibri"/>
              <a:cs typeface="Arial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639402" y="2689756"/>
            <a:ext cx="652678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  <a:tabLst>
                <a:tab pos="871220" algn="l"/>
                <a:tab pos="2879725" algn="ctr"/>
                <a:tab pos="4492625" algn="l"/>
              </a:tabLst>
            </a:pPr>
            <a:r>
              <a:rPr lang="ar-MA" sz="2800" b="1" dirty="0" smtClean="0">
                <a:ea typeface="Calibri"/>
                <a:cs typeface="Times New Roman"/>
              </a:rPr>
              <a:t>6</a:t>
            </a:r>
            <a:endParaRPr lang="fr-FR" sz="1400" dirty="0">
              <a:ea typeface="Calibri"/>
              <a:cs typeface="Arial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297889" y="2680128"/>
            <a:ext cx="652678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  <a:tabLst>
                <a:tab pos="871220" algn="l"/>
                <a:tab pos="2879725" algn="ctr"/>
                <a:tab pos="4492625" algn="l"/>
              </a:tabLst>
            </a:pPr>
            <a:r>
              <a:rPr lang="ar-MA" sz="2800" b="1" dirty="0" smtClean="0">
                <a:ea typeface="Calibri"/>
                <a:cs typeface="Times New Roman"/>
              </a:rPr>
              <a:t>4</a:t>
            </a:r>
            <a:endParaRPr lang="fr-FR" sz="1400" dirty="0">
              <a:ea typeface="Calibri"/>
              <a:cs typeface="Arial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801590" y="2693982"/>
            <a:ext cx="652678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  <a:tabLst>
                <a:tab pos="871220" algn="l"/>
                <a:tab pos="2879725" algn="ctr"/>
                <a:tab pos="4492625" algn="l"/>
              </a:tabLst>
            </a:pPr>
            <a:r>
              <a:rPr lang="ar-MA" sz="2800" b="1" dirty="0" smtClean="0">
                <a:ea typeface="Calibri"/>
                <a:cs typeface="Times New Roman"/>
              </a:rPr>
              <a:t>4</a:t>
            </a:r>
            <a:endParaRPr lang="fr-FR" sz="1400" dirty="0">
              <a:ea typeface="Calibri"/>
              <a:cs typeface="Arial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2985521" y="2693982"/>
            <a:ext cx="652678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  <a:tabLst>
                <a:tab pos="871220" algn="l"/>
                <a:tab pos="2879725" algn="ctr"/>
                <a:tab pos="4492625" algn="l"/>
              </a:tabLst>
            </a:pPr>
            <a:r>
              <a:rPr lang="ar-MA" sz="2800" b="1" dirty="0" smtClean="0">
                <a:ea typeface="Calibri"/>
                <a:cs typeface="Times New Roman"/>
              </a:rPr>
              <a:t>4</a:t>
            </a:r>
            <a:endParaRPr lang="fr-FR" sz="1400" dirty="0">
              <a:ea typeface="Calibri"/>
              <a:cs typeface="Arial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1365341" y="2636912"/>
            <a:ext cx="652678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  <a:tabLst>
                <a:tab pos="871220" algn="l"/>
                <a:tab pos="2879725" algn="ctr"/>
                <a:tab pos="4492625" algn="l"/>
              </a:tabLst>
            </a:pPr>
            <a:r>
              <a:rPr lang="ar-MA" sz="2800" b="1" dirty="0" smtClean="0">
                <a:ea typeface="Calibri"/>
                <a:cs typeface="Times New Roman"/>
              </a:rPr>
              <a:t>4</a:t>
            </a:r>
            <a:endParaRPr lang="fr-FR" sz="1400" dirty="0">
              <a:ea typeface="Calibri"/>
              <a:cs typeface="Arial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539552" y="2674726"/>
            <a:ext cx="652678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  <a:tabLst>
                <a:tab pos="871220" algn="l"/>
                <a:tab pos="2879725" algn="ctr"/>
                <a:tab pos="4492625" algn="l"/>
              </a:tabLst>
            </a:pPr>
            <a:r>
              <a:rPr lang="ar-MA" sz="2800" b="1" dirty="0" smtClean="0">
                <a:ea typeface="Calibri"/>
                <a:cs typeface="Times New Roman"/>
              </a:rPr>
              <a:t>4</a:t>
            </a:r>
            <a:endParaRPr lang="fr-FR" sz="1400" dirty="0">
              <a:ea typeface="Calibri"/>
              <a:cs typeface="Arial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4604276" y="3250416"/>
            <a:ext cx="652678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  <a:tabLst>
                <a:tab pos="871220" algn="l"/>
                <a:tab pos="2879725" algn="ctr"/>
                <a:tab pos="4492625" algn="l"/>
              </a:tabLst>
            </a:pPr>
            <a:r>
              <a:rPr lang="ar-MA" sz="2800" b="1" dirty="0" smtClean="0">
                <a:ea typeface="Calibri"/>
                <a:cs typeface="Times New Roman"/>
              </a:rPr>
              <a:t>6</a:t>
            </a:r>
            <a:endParaRPr lang="fr-FR" sz="1400" dirty="0">
              <a:ea typeface="Calibri"/>
              <a:cs typeface="Arial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839897" y="3272723"/>
            <a:ext cx="652678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  <a:tabLst>
                <a:tab pos="871220" algn="l"/>
                <a:tab pos="2879725" algn="ctr"/>
                <a:tab pos="4492625" algn="l"/>
              </a:tabLst>
            </a:pPr>
            <a:r>
              <a:rPr lang="ar-MA" sz="2800" b="1" dirty="0" smtClean="0">
                <a:ea typeface="Calibri"/>
                <a:cs typeface="Times New Roman"/>
              </a:rPr>
              <a:t>8</a:t>
            </a:r>
            <a:endParaRPr lang="fr-FR" sz="1400" dirty="0">
              <a:ea typeface="Calibri"/>
              <a:cs typeface="Arial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1365341" y="3297332"/>
            <a:ext cx="652678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  <a:tabLst>
                <a:tab pos="871220" algn="l"/>
                <a:tab pos="2879725" algn="ctr"/>
                <a:tab pos="4492625" algn="l"/>
              </a:tabLst>
            </a:pPr>
            <a:r>
              <a:rPr lang="ar-MA" sz="2800" b="1" dirty="0" smtClean="0">
                <a:ea typeface="Calibri"/>
                <a:cs typeface="Times New Roman"/>
              </a:rPr>
              <a:t>8</a:t>
            </a:r>
            <a:endParaRPr lang="fr-FR" sz="1400" dirty="0">
              <a:ea typeface="Calibri"/>
              <a:cs typeface="Arial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7087674" y="3272723"/>
            <a:ext cx="652678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  <a:tabLst>
                <a:tab pos="871220" algn="l"/>
                <a:tab pos="2879725" algn="ctr"/>
                <a:tab pos="4492625" algn="l"/>
              </a:tabLst>
            </a:pPr>
            <a:r>
              <a:rPr lang="ar-MA" sz="2800" b="1" dirty="0" smtClean="0">
                <a:ea typeface="Calibri"/>
                <a:cs typeface="Times New Roman"/>
              </a:rPr>
              <a:t>12</a:t>
            </a:r>
            <a:endParaRPr lang="fr-FR" sz="1400" dirty="0">
              <a:ea typeface="Calibri"/>
              <a:cs typeface="Arial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6297889" y="3297332"/>
            <a:ext cx="652678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  <a:tabLst>
                <a:tab pos="871220" algn="l"/>
                <a:tab pos="2879725" algn="ctr"/>
                <a:tab pos="4492625" algn="l"/>
              </a:tabLst>
            </a:pPr>
            <a:r>
              <a:rPr lang="ar-MA" sz="2800" b="1" dirty="0" smtClean="0">
                <a:ea typeface="Calibri"/>
                <a:cs typeface="Times New Roman"/>
              </a:rPr>
              <a:t>12</a:t>
            </a:r>
            <a:endParaRPr lang="fr-FR" sz="1400" dirty="0">
              <a:ea typeface="Calibri"/>
              <a:cs typeface="Arial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2947214" y="3302634"/>
            <a:ext cx="652678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  <a:tabLst>
                <a:tab pos="871220" algn="l"/>
                <a:tab pos="2879725" algn="ctr"/>
                <a:tab pos="4492625" algn="l"/>
              </a:tabLst>
            </a:pPr>
            <a:r>
              <a:rPr lang="ar-MA" sz="2800" b="1" dirty="0" smtClean="0">
                <a:ea typeface="Calibri"/>
                <a:cs typeface="Times New Roman"/>
              </a:rPr>
              <a:t>12</a:t>
            </a:r>
            <a:endParaRPr lang="fr-FR" sz="1400" dirty="0">
              <a:ea typeface="Calibri"/>
              <a:cs typeface="Arial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446833" y="3302634"/>
            <a:ext cx="652678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  <a:tabLst>
                <a:tab pos="871220" algn="l"/>
                <a:tab pos="2879725" algn="ctr"/>
                <a:tab pos="4492625" algn="l"/>
              </a:tabLst>
            </a:pPr>
            <a:r>
              <a:rPr lang="ar-MA" sz="2800" b="1" dirty="0" smtClean="0">
                <a:ea typeface="Calibri"/>
                <a:cs typeface="Times New Roman"/>
              </a:rPr>
              <a:t>28</a:t>
            </a:r>
            <a:endParaRPr lang="fr-FR" sz="1400" dirty="0">
              <a:ea typeface="Calibri"/>
              <a:cs typeface="Arial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47896" y="3272723"/>
            <a:ext cx="652678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  <a:tabLst>
                <a:tab pos="871220" algn="l"/>
                <a:tab pos="2879725" algn="ctr"/>
                <a:tab pos="4492625" algn="l"/>
              </a:tabLst>
            </a:pPr>
            <a:r>
              <a:rPr lang="ar-MA" sz="2800" b="1" dirty="0" smtClean="0">
                <a:ea typeface="Calibri"/>
                <a:cs typeface="Times New Roman"/>
              </a:rPr>
              <a:t>15</a:t>
            </a:r>
            <a:endParaRPr lang="fr-FR" sz="1400" dirty="0">
              <a:ea typeface="Calibri"/>
              <a:cs typeface="Arial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7951770" y="3284984"/>
            <a:ext cx="652678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  <a:tabLst>
                <a:tab pos="871220" algn="l"/>
                <a:tab pos="2879725" algn="ctr"/>
                <a:tab pos="4492625" algn="l"/>
              </a:tabLst>
            </a:pPr>
            <a:r>
              <a:rPr lang="ar-SA" sz="2800" b="1" dirty="0" smtClean="0">
                <a:ea typeface="Calibri"/>
                <a:cs typeface="Times New Roman"/>
              </a:rPr>
              <a:t>7</a:t>
            </a:r>
            <a:endParaRPr lang="fr-FR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434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000"/>
                            </p:stCondLst>
                            <p:childTnLst>
                              <p:par>
                                <p:cTn id="9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500"/>
                            </p:stCondLst>
                            <p:childTnLst>
                              <p:par>
                                <p:cTn id="1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1500"/>
                            </p:stCondLst>
                            <p:childTnLst>
                              <p:par>
                                <p:cTn id="1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2500"/>
                            </p:stCondLst>
                            <p:childTnLst>
                              <p:par>
                                <p:cTn id="1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23500"/>
                            </p:stCondLst>
                            <p:childTnLst>
                              <p:par>
                                <p:cTn id="2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ar-MA" dirty="0" smtClean="0"/>
              <a:t>ا</a:t>
            </a:r>
            <a:r>
              <a:rPr lang="ar-MA" b="1" dirty="0" smtClean="0"/>
              <a:t>لتعريف</a:t>
            </a:r>
            <a:r>
              <a:rPr lang="ar-MA" dirty="0" smtClean="0"/>
              <a:t>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67544" y="1556792"/>
            <a:ext cx="8208911" cy="204254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629920" indent="-629920" algn="r" rtl="1">
              <a:lnSpc>
                <a:spcPct val="115000"/>
              </a:lnSpc>
              <a:spcAft>
                <a:spcPts val="1000"/>
              </a:spcAft>
              <a:tabLst>
                <a:tab pos="871220" algn="l"/>
              </a:tabLst>
            </a:pPr>
            <a:r>
              <a:rPr lang="ar-SA" sz="1200" b="1" dirty="0">
                <a:ea typeface="Calibri"/>
                <a:cs typeface="+mj-cs"/>
              </a:rPr>
              <a:t> </a:t>
            </a:r>
            <a:r>
              <a:rPr lang="ar-SA" sz="2800" b="1" u="sng" dirty="0" smtClean="0">
                <a:ea typeface="Calibri"/>
                <a:cs typeface="+mj-cs"/>
              </a:rPr>
              <a:t>الشخص </a:t>
            </a:r>
            <a:r>
              <a:rPr lang="ar-SA" sz="2800" b="1" u="sng" dirty="0">
                <a:ea typeface="Calibri"/>
                <a:cs typeface="+mj-cs"/>
              </a:rPr>
              <a:t>الناري</a:t>
            </a:r>
            <a:r>
              <a:rPr lang="ar-SA" sz="2800" b="1" dirty="0">
                <a:ea typeface="Calibri"/>
                <a:cs typeface="+mj-cs"/>
              </a:rPr>
              <a:t>: </a:t>
            </a:r>
            <a:r>
              <a:rPr lang="ar-MA" sz="2800" b="1" dirty="0">
                <a:ea typeface="Calibri"/>
                <a:cs typeface="+mj-cs"/>
              </a:rPr>
              <a:t>عصبي، ذكي - قليل النوم - يحب السيطرة والتسلط - كثير الكلام - يحب المال - بخيل - عنيد – عجول </a:t>
            </a:r>
            <a:r>
              <a:rPr lang="ar-MA" sz="2800" b="1" dirty="0"/>
              <a:t>- يحب ان يعامَل باحترام – شديد الغضب - يتحدث بعصبية ليثبت وجهة نظره حتى وان كان على </a:t>
            </a:r>
            <a:r>
              <a:rPr lang="ar-MA" sz="2800" b="1" dirty="0" smtClean="0"/>
              <a:t>خطأ</a:t>
            </a:r>
            <a:endParaRPr lang="fr-FR" sz="2800" b="1" dirty="0"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3877940"/>
            <a:ext cx="8208911" cy="154747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629920" indent="-629920" algn="r" rtl="1">
              <a:lnSpc>
                <a:spcPct val="115000"/>
              </a:lnSpc>
              <a:spcAft>
                <a:spcPts val="1000"/>
              </a:spcAft>
              <a:tabLst>
                <a:tab pos="871220" algn="l"/>
              </a:tabLst>
            </a:pPr>
            <a:r>
              <a:rPr lang="ar-SA" sz="2800" b="1" u="sng" dirty="0">
                <a:ea typeface="Calibri"/>
                <a:cs typeface="Times New Roman"/>
              </a:rPr>
              <a:t>الشخص الترابي</a:t>
            </a:r>
            <a:r>
              <a:rPr lang="ar-SA" sz="2800" b="1" dirty="0">
                <a:ea typeface="Calibri"/>
                <a:cs typeface="Times New Roman"/>
              </a:rPr>
              <a:t> : هادئ - كريم - يحب مساعدة الاخرين - كثير النوم - يتحدث بلباقة - يناقش بهدوء - ليس سلطوي وليس عنيد  متسامح وذكي </a:t>
            </a:r>
            <a:endParaRPr lang="fr-FR" sz="1200" b="1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679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7" y="836712"/>
            <a:ext cx="7640278" cy="17554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629920" indent="-629920" algn="r" rtl="1">
              <a:lnSpc>
                <a:spcPct val="115000"/>
              </a:lnSpc>
              <a:spcAft>
                <a:spcPts val="1000"/>
              </a:spcAft>
              <a:tabLst>
                <a:tab pos="871220" algn="l"/>
              </a:tabLst>
            </a:pPr>
            <a:r>
              <a:rPr lang="ar-SA" sz="3200" b="1" u="sng" dirty="0">
                <a:ea typeface="Calibri"/>
                <a:cs typeface="Times New Roman"/>
              </a:rPr>
              <a:t>الشخص الهوائي</a:t>
            </a:r>
            <a:r>
              <a:rPr lang="ar-SA" sz="3200" b="1" dirty="0">
                <a:ea typeface="Calibri"/>
                <a:cs typeface="Times New Roman"/>
              </a:rPr>
              <a:t>: صبور- كثوم لأسراره واسرار الاخرين - يحب النوم - قليل الاستيعاب - بطيء الحركة - لا يهتم بما حوله - خبيث أي لا يظهر ما في قلبه </a:t>
            </a:r>
            <a:endParaRPr lang="fr-FR" sz="1400" b="1" dirty="0">
              <a:ea typeface="Calibri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7" y="2905011"/>
            <a:ext cx="7640277" cy="175541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marL="629920" indent="-629920" algn="r" rtl="1">
              <a:lnSpc>
                <a:spcPct val="115000"/>
              </a:lnSpc>
              <a:spcAft>
                <a:spcPts val="1000"/>
              </a:spcAft>
              <a:tabLst>
                <a:tab pos="871220" algn="l"/>
              </a:tabLst>
            </a:pPr>
            <a:r>
              <a:rPr lang="ar-SA" sz="3200" b="1" u="sng" dirty="0">
                <a:ea typeface="Calibri"/>
                <a:cs typeface="Times New Roman"/>
              </a:rPr>
              <a:t>الشخص المائي</a:t>
            </a:r>
            <a:r>
              <a:rPr lang="ar-SA" sz="3200" b="1" dirty="0">
                <a:ea typeface="Calibri"/>
                <a:cs typeface="Times New Roman"/>
              </a:rPr>
              <a:t> : التهور - العصبية - اتخاذ القرارات السريعة ثم الندم بعد ذلك - ليس لديه قرارات حكيمة - متهور في الكلام - مبدر المال - عجول جدا </a:t>
            </a:r>
            <a:endParaRPr lang="fr-FR" sz="1400" b="1" dirty="0">
              <a:ea typeface="Calibri"/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59632" y="5229200"/>
            <a:ext cx="2016224" cy="52322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ar-MA" sz="2800" b="1" dirty="0" smtClean="0"/>
              <a:t>بـالـتــوفــيــق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33840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370</Words>
  <Application>Microsoft Office PowerPoint</Application>
  <PresentationFormat>Affichage à l'écran (4:3)</PresentationFormat>
  <Paragraphs>240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طبائع الشخصية في الأبراج ASTROLOGIE</vt:lpstr>
      <vt:lpstr>Présentation PowerPoint</vt:lpstr>
      <vt:lpstr>Présentation PowerPoint</vt:lpstr>
      <vt:lpstr>مثل  : تحديد شخصية  السيد  " احمد"</vt:lpstr>
      <vt:lpstr>التشخيص الكامل لأحمد :  الاب : حسن ،                             الام : أمل</vt:lpstr>
      <vt:lpstr>التعريف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mohamed rharmaoui</dc:creator>
  <cp:lastModifiedBy>mohamed rharmaoui</cp:lastModifiedBy>
  <cp:revision>56</cp:revision>
  <dcterms:created xsi:type="dcterms:W3CDTF">2018-12-14T15:16:08Z</dcterms:created>
  <dcterms:modified xsi:type="dcterms:W3CDTF">2018-12-21T13:56:32Z</dcterms:modified>
</cp:coreProperties>
</file>